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625" r:id="rId3"/>
    <p:sldId id="626" r:id="rId5"/>
    <p:sldId id="627" r:id="rId6"/>
    <p:sldId id="628" r:id="rId7"/>
    <p:sldId id="715" r:id="rId8"/>
    <p:sldId id="713" r:id="rId9"/>
    <p:sldId id="884" r:id="rId10"/>
    <p:sldId id="886" r:id="rId11"/>
    <p:sldId id="814" r:id="rId12"/>
    <p:sldId id="815" r:id="rId13"/>
    <p:sldId id="721" r:id="rId14"/>
    <p:sldId id="722" r:id="rId15"/>
    <p:sldId id="717" r:id="rId16"/>
    <p:sldId id="865" r:id="rId17"/>
    <p:sldId id="903" r:id="rId18"/>
    <p:sldId id="887" r:id="rId19"/>
    <p:sldId id="888" r:id="rId20"/>
    <p:sldId id="828" r:id="rId21"/>
    <p:sldId id="837" r:id="rId22"/>
    <p:sldId id="889" r:id="rId23"/>
    <p:sldId id="890" r:id="rId24"/>
    <p:sldId id="916" r:id="rId25"/>
    <p:sldId id="914" r:id="rId26"/>
    <p:sldId id="838" r:id="rId27"/>
  </p:sldIdLst>
  <p:sldSz cx="9144000" cy="5143500" type="screen16x9"/>
  <p:notesSz cx="6858000" cy="9144000"/>
  <p:embeddedFontLst>
    <p:embeddedFont>
      <p:font typeface="微软雅黑" panose="020B0503020204020204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汉仪舒圆黑简体" panose="00020600040101010101" charset="-122"/>
      <p:regular r:id="rId34"/>
    </p:embeddedFont>
    <p:embeddedFont>
      <p:font typeface="黑体" panose="02010609060101010101" pitchFamily="49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仿宋" panose="02010609060101010101" pitchFamily="49" charset="-122"/>
      <p:regular r:id="rId40"/>
    </p:embeddedFont>
    <p:embeddedFont>
      <p:font typeface="Calibri" panose="020F0502020204030204"/>
      <p:regular r:id="rId41"/>
      <p:bold r:id="rId42"/>
      <p:italic r:id="rId43"/>
      <p:boldItalic r:id="rId44"/>
    </p:embeddedFont>
    <p:embeddedFont>
      <p:font typeface="等线" panose="02010600030101010101" charset="-122"/>
      <p:regular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7" userDrawn="1">
          <p15:clr>
            <a:srgbClr val="A4A3A4"/>
          </p15:clr>
        </p15:guide>
        <p15:guide id="2" pos="2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728" y="44"/>
      </p:cViewPr>
      <p:guideLst>
        <p:guide orient="horz" pos="1797"/>
        <p:guide pos="283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90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74.xml"/><Relationship Id="rId45" Type="http://schemas.openxmlformats.org/officeDocument/2006/relationships/font" Target="fonts/font14.fntdata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>
                <a:sym typeface="+mn-ea"/>
              </a:rPr>
              <a:t>淘宝：方方课堂 www.ffketang.com  微信：xiaomoguff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43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43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43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43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43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43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None/>
            </a:pPr>
            <a:r>
              <a:rPr lang="zh-CN" altLang="en-US" sz="1200" dirty="0">
                <a:latin typeface="Arial" panose="020B0604020202020204" pitchFamily="34" charset="0"/>
              </a:rPr>
              <a:t>   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9F10C0-A9D4-4A0B-9D2E-67A488733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88EA71-AED6-4D58-B446-44DB69E1A4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9691BC-91DB-489B-8A02-8F082FB188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BBA59C-CC11-44F1-8B76-2BBA9B2C4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550"/>
            <a:ext cx="8139178" cy="67449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5088"/>
            <a:ext cx="8139178" cy="713363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506"/>
            <a:ext cx="8139178" cy="3780661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550"/>
            <a:ext cx="8139178" cy="674493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57"/>
            <a:ext cx="8139178" cy="486085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170"/>
            <a:ext cx="8139178" cy="3781678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7047"/>
            <a:ext cx="8139178" cy="468716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4348"/>
            <a:ext cx="8139178" cy="808630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57"/>
            <a:ext cx="8139178" cy="486085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170"/>
            <a:ext cx="3962432" cy="3780661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170"/>
            <a:ext cx="3962432" cy="3780661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57"/>
            <a:ext cx="8139178" cy="486085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170"/>
            <a:ext cx="3962432" cy="28580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2017"/>
            <a:ext cx="3962400" cy="3414773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170"/>
            <a:ext cx="3962432" cy="28580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2017"/>
            <a:ext cx="3962432" cy="3414773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57"/>
            <a:ext cx="8139178" cy="486085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170"/>
            <a:ext cx="3962432" cy="3780661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170"/>
            <a:ext cx="3962432" cy="3780661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24057"/>
            <a:ext cx="8139178" cy="48608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506"/>
            <a:ext cx="713238" cy="404238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500"/>
            <a:ext cx="7371076" cy="404238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4763208"/>
            <a:ext cx="2025000" cy="23764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63208"/>
            <a:ext cx="2970000" cy="23764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3208"/>
            <a:ext cx="2025000" cy="23764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56.xml"/><Relationship Id="rId13" Type="http://schemas.openxmlformats.org/officeDocument/2006/relationships/image" Target="../media/image1.emf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3" cstate="print"/>
          <a:srcRect l="8491" r="10217" b="6052"/>
          <a:stretch>
            <a:fillRect/>
          </a:stretch>
        </p:blipFill>
        <p:spPr>
          <a:xfrm>
            <a:off x="-33020" y="65258"/>
            <a:ext cx="9269095" cy="5070568"/>
          </a:xfrm>
          <a:prstGeom prst="rect">
            <a:avLst/>
          </a:prstGeom>
        </p:spPr>
      </p:pic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770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58.xml"/><Relationship Id="rId5" Type="http://schemas.openxmlformats.org/officeDocument/2006/relationships/image" Target="../media/image5.png"/><Relationship Id="rId4" Type="http://schemas.openxmlformats.org/officeDocument/2006/relationships/tags" Target="../tags/tag57.xml"/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tags" Target="../tags/tag6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tags" Target="../tags/tag67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5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0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2.xml"/><Relationship Id="rId5" Type="http://schemas.openxmlformats.org/officeDocument/2006/relationships/image" Target="../media/image6.png"/><Relationship Id="rId4" Type="http://schemas.openxmlformats.org/officeDocument/2006/relationships/tags" Target="../tags/tag7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tags" Target="../tags/tag73.xml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0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5.jpeg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tags" Target="../tags/tag6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2.xml"/><Relationship Id="rId2" Type="http://schemas.openxmlformats.org/officeDocument/2006/relationships/image" Target="../media/image16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.xml"/><Relationship Id="rId2" Type="http://schemas.openxmlformats.org/officeDocument/2006/relationships/image" Target="../media/image11.pn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2" Type="http://schemas.openxmlformats.org/officeDocument/2006/relationships/image" Target="../media/image11.pn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tags" Target="../tags/tag6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44"/>
          <a:stretch>
            <a:fillRect/>
          </a:stretch>
        </p:blipFill>
        <p:spPr>
          <a:xfrm>
            <a:off x="2300605" y="3249295"/>
            <a:ext cx="1336040" cy="15570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7120" y="-82550"/>
            <a:ext cx="1706880" cy="17303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03820" y="3485515"/>
            <a:ext cx="1172845" cy="1320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9"/>
          <a:stretch>
            <a:fillRect/>
          </a:stretch>
        </p:blipFill>
        <p:spPr>
          <a:xfrm>
            <a:off x="742950" y="3084195"/>
            <a:ext cx="1203960" cy="18865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765" y="348615"/>
            <a:ext cx="8522970" cy="3723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三上第六单元大单元教学第六课时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喜迎亚运·畅游山河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——争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当金牌小导游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授课教师：袁来红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630" y="238125"/>
            <a:ext cx="434213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650" y="238760"/>
            <a:ext cx="4152900" cy="46666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4155" y="238125"/>
            <a:ext cx="4459605" cy="4665980"/>
          </a:xfrm>
          <a:prstGeom prst="rect">
            <a:avLst/>
          </a:prstGeom>
          <a:noFill/>
          <a:ln w="28575">
            <a:solidFill>
              <a:srgbClr val="92D05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9015" y="238760"/>
            <a:ext cx="4135755" cy="4666615"/>
          </a:xfrm>
          <a:prstGeom prst="rect">
            <a:avLst/>
          </a:prstGeom>
          <a:noFill/>
          <a:ln w="28575">
            <a:solidFill>
              <a:srgbClr val="92D05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2346" t="-10955" r="532" b="6062"/>
          <a:stretch>
            <a:fillRect/>
          </a:stretch>
        </p:blipFill>
        <p:spPr>
          <a:xfrm>
            <a:off x="-190500" y="2727325"/>
            <a:ext cx="1725295" cy="226822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0" y="0"/>
            <a:ext cx="9144000" cy="5124401"/>
          </a:xfrm>
          <a:prstGeom prst="rect">
            <a:avLst/>
          </a:prstGeom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7570713" y="317818"/>
            <a:ext cx="86177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latin typeface="仿宋" panose="02010609060101010101" pitchFamily="49" charset="-122"/>
                <a:ea typeface="仿宋" panose="02010609060101010101" pitchFamily="49" charset="-122"/>
              </a:rPr>
              <a:t>第六单元</a:t>
            </a:r>
            <a:endParaRPr lang="zh-CN" altLang="en-US" sz="4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" name="组合 8"/>
          <p:cNvGrpSpPr/>
          <p:nvPr/>
        </p:nvGrpSpPr>
        <p:grpSpPr bwMode="auto">
          <a:xfrm>
            <a:off x="818515" y="1184275"/>
            <a:ext cx="5240655" cy="1152525"/>
            <a:chOff x="396875" y="3292475"/>
            <a:chExt cx="5545138" cy="1152525"/>
          </a:xfrm>
        </p:grpSpPr>
        <p:sp>
          <p:nvSpPr>
            <p:cNvPr id="15" name="圆角矩形 14"/>
            <p:cNvSpPr/>
            <p:nvPr/>
          </p:nvSpPr>
          <p:spPr>
            <a:xfrm>
              <a:off x="396875" y="3292475"/>
              <a:ext cx="5545138" cy="1152525"/>
            </a:xfrm>
            <a:prstGeom prst="round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8200" name="组合 14"/>
            <p:cNvGrpSpPr/>
            <p:nvPr/>
          </p:nvGrpSpPr>
          <p:grpSpPr bwMode="auto">
            <a:xfrm>
              <a:off x="611186" y="3435350"/>
              <a:ext cx="5185003" cy="870219"/>
              <a:chOff x="1000099" y="3457526"/>
              <a:chExt cx="3261137" cy="870417"/>
            </a:xfrm>
          </p:grpSpPr>
          <p:grpSp>
            <p:nvGrpSpPr>
              <p:cNvPr id="8201" name="组合 10"/>
              <p:cNvGrpSpPr/>
              <p:nvPr/>
            </p:nvGrpSpPr>
            <p:grpSpPr bwMode="auto">
              <a:xfrm>
                <a:off x="1000099" y="3457526"/>
                <a:ext cx="3261137" cy="328687"/>
                <a:chOff x="1000099" y="3457526"/>
                <a:chExt cx="3261137" cy="328687"/>
              </a:xfrm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000099" y="3557561"/>
                  <a:ext cx="141782" cy="228652"/>
                </a:xfrm>
                <a:prstGeom prst="donut">
                  <a:avLst/>
                </a:prstGeom>
                <a:noFill/>
                <a:ln w="25400" cmpd="sng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06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1189420" y="3457526"/>
                  <a:ext cx="3071816" cy="3277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no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 dirty="0">
                      <a:latin typeface="Calibri" panose="020F0502020204030204" pitchFamily="34" charset="0"/>
                    </a:rPr>
                    <a:t>借助关键语句理解一段话的意思。</a:t>
                  </a:r>
                  <a:endParaRPr lang="zh-CN" altLang="en-US" sz="2000" b="1" dirty="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8202" name="组合 11"/>
              <p:cNvGrpSpPr/>
              <p:nvPr/>
            </p:nvGrpSpPr>
            <p:grpSpPr bwMode="auto">
              <a:xfrm>
                <a:off x="1000099" y="3929072"/>
                <a:ext cx="3260995" cy="398871"/>
                <a:chOff x="1000099" y="3457524"/>
                <a:chExt cx="3260995" cy="398871"/>
              </a:xfrm>
            </p:grpSpPr>
            <p:sp>
              <p:nvSpPr>
                <p:cNvPr id="22" name="同心圆 21"/>
                <p:cNvSpPr/>
                <p:nvPr/>
              </p:nvSpPr>
              <p:spPr>
                <a:xfrm>
                  <a:off x="1000099" y="3557608"/>
                  <a:ext cx="141782" cy="228652"/>
                </a:xfrm>
                <a:prstGeom prst="donut">
                  <a:avLst/>
                </a:prstGeom>
                <a:noFill/>
                <a:ln w="25400" cmpd="sng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04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1189260" y="3457524"/>
                  <a:ext cx="3071834" cy="3988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 dirty="0">
                      <a:latin typeface="Calibri" panose="020F0502020204030204" pitchFamily="34" charset="0"/>
                    </a:rPr>
                    <a:t>习作的时候，试着围绕一个意思来写。</a:t>
                  </a:r>
                  <a:endParaRPr lang="zh-CN" altLang="en-US" sz="2000" b="1" dirty="0"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818515" y="247650"/>
            <a:ext cx="3331210" cy="611505"/>
            <a:chOff x="1193" y="857"/>
            <a:chExt cx="5246" cy="963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5151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1886" y="897"/>
              <a:ext cx="4553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单元学习重点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907415" y="1290955"/>
            <a:ext cx="4255770" cy="433070"/>
          </a:xfrm>
          <a:prstGeom prst="flowChartAlternateProcess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45000"/>
          <a:stretch>
            <a:fillRect/>
          </a:stretch>
        </p:blipFill>
        <p:spPr>
          <a:xfrm>
            <a:off x="855345" y="2558415"/>
            <a:ext cx="7080250" cy="1661795"/>
          </a:xfrm>
          <a:prstGeom prst="round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591685" y="2757805"/>
            <a:ext cx="751840" cy="63182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矩形 4"/>
          <p:cNvSpPr>
            <a:spLocks noChangeArrowheads="1"/>
          </p:cNvSpPr>
          <p:nvPr/>
        </p:nvSpPr>
        <p:spPr bwMode="auto">
          <a:xfrm>
            <a:off x="188788" y="1235710"/>
            <a:ext cx="5128895" cy="2868930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  <a:prstDash val="dashDot"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城里每一个庭院都栽了很多树。有桉树、椰子树、橄榄树、凤凰树，还有别的许多亚热带树木。初夏，桉树叶子散发出来的香味，飘得满街满院都是。凤凰树开了花，开得那么热闹，小城好像笼罩在一片片红云中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1" hangingPunct="1">
              <a:lnSpc>
                <a:spcPct val="10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课内阅读《海滨小城》第四自然段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8515" y="324485"/>
            <a:ext cx="3331210" cy="611505"/>
            <a:chOff x="1193" y="857"/>
            <a:chExt cx="5246" cy="963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5151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1886" y="897"/>
              <a:ext cx="4553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关键句在开头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877745" y="1738572"/>
            <a:ext cx="4340860" cy="190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流程图: 可选过程 25"/>
          <p:cNvSpPr/>
          <p:nvPr/>
        </p:nvSpPr>
        <p:spPr>
          <a:xfrm>
            <a:off x="5950585" y="1252155"/>
            <a:ext cx="1798320" cy="65532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栽了很多树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流程图: 可选过程 29"/>
          <p:cNvSpPr/>
          <p:nvPr/>
        </p:nvSpPr>
        <p:spPr>
          <a:xfrm>
            <a:off x="6349365" y="2863215"/>
            <a:ext cx="1280160" cy="65532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香味浓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流程图: 可选过程 30"/>
          <p:cNvSpPr/>
          <p:nvPr/>
        </p:nvSpPr>
        <p:spPr>
          <a:xfrm>
            <a:off x="5146675" y="2863215"/>
            <a:ext cx="1143000" cy="65532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种类多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流程图: 可选过程 31"/>
          <p:cNvSpPr/>
          <p:nvPr/>
        </p:nvSpPr>
        <p:spPr>
          <a:xfrm>
            <a:off x="7689215" y="2834640"/>
            <a:ext cx="1145540" cy="65532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花开得热闹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84215" y="1896110"/>
            <a:ext cx="1947545" cy="985520"/>
            <a:chOff x="8476" y="3298"/>
            <a:chExt cx="3067" cy="1552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8476" y="3298"/>
              <a:ext cx="1146" cy="1478"/>
            </a:xfrm>
            <a:prstGeom prst="line">
              <a:avLst/>
            </a:prstGeom>
            <a:solidFill>
              <a:srgbClr val="FFC000"/>
            </a:solidFill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9843" y="3372"/>
              <a:ext cx="99" cy="1478"/>
            </a:xfrm>
            <a:prstGeom prst="line">
              <a:avLst/>
            </a:prstGeom>
            <a:solidFill>
              <a:srgbClr val="FFC000"/>
            </a:solidFill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0348" y="3338"/>
              <a:ext cx="1195" cy="1315"/>
            </a:xfrm>
            <a:prstGeom prst="line">
              <a:avLst/>
            </a:prstGeom>
            <a:solidFill>
              <a:srgbClr val="FFC000"/>
            </a:solidFill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5141213" y="176212"/>
            <a:ext cx="3339672" cy="1059498"/>
            <a:chOff x="5141213" y="176212"/>
            <a:chExt cx="3339672" cy="1059498"/>
          </a:xfrm>
        </p:grpSpPr>
        <p:sp>
          <p:nvSpPr>
            <p:cNvPr id="16" name="爆炸形 2 15"/>
            <p:cNvSpPr/>
            <p:nvPr/>
          </p:nvSpPr>
          <p:spPr>
            <a:xfrm>
              <a:off x="5141213" y="176212"/>
              <a:ext cx="3339672" cy="1059498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784030" y="413097"/>
              <a:ext cx="19898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思维导图</a:t>
              </a:r>
              <a:endPara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bldLvl="0" animBg="1"/>
      <p:bldP spid="31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矩形 4"/>
          <p:cNvSpPr>
            <a:spLocks noChangeArrowheads="1"/>
          </p:cNvSpPr>
          <p:nvPr/>
        </p:nvSpPr>
        <p:spPr bwMode="auto">
          <a:xfrm>
            <a:off x="735157" y="1404625"/>
            <a:ext cx="7710829" cy="2671784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  <a:prstDash val="dashDot"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buFont typeface="Wingdings" panose="05000000000000000000" charset="0"/>
              <a:buNone/>
              <a:defRPr/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笼罩在山头的云雾，像是戴在山顶的白色绒帽；那些缠绕在半山的云雾，又像是系在山腰间的一条条玉带。云雾弥漫的山谷，它是茫茫的大海；云雾遮挡的山峰，它又是巨大的天幕。庐山的云雾真是千姿百态！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algn="r">
              <a:buFont typeface="Wingdings" panose="05000000000000000000" charset="0"/>
              <a:buNone/>
              <a:defRPr/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课外阅读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庐山的云雾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节选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855927" y="3643640"/>
            <a:ext cx="4058101" cy="219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363220" y="99060"/>
            <a:ext cx="7486015" cy="1189990"/>
            <a:chOff x="572" y="156"/>
            <a:chExt cx="11789" cy="187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5" y="551"/>
              <a:ext cx="11146" cy="136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2" y="156"/>
              <a:ext cx="1310" cy="187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5850890" y="464825"/>
            <a:ext cx="1610995" cy="705485"/>
            <a:chOff x="5850890" y="471805"/>
            <a:chExt cx="1610995" cy="705485"/>
          </a:xfrm>
        </p:grpSpPr>
        <p:sp>
          <p:nvSpPr>
            <p:cNvPr id="3" name="椭圆 2"/>
            <p:cNvSpPr/>
            <p:nvPr/>
          </p:nvSpPr>
          <p:spPr>
            <a:xfrm>
              <a:off x="5850890" y="471805"/>
              <a:ext cx="719455" cy="687705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742430" y="489585"/>
              <a:ext cx="719455" cy="687705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矩形 4"/>
          <p:cNvSpPr>
            <a:spLocks noChangeArrowheads="1"/>
          </p:cNvSpPr>
          <p:nvPr/>
        </p:nvSpPr>
        <p:spPr bwMode="auto">
          <a:xfrm>
            <a:off x="530860" y="910087"/>
            <a:ext cx="8124529" cy="1144905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  <a:prstDash val="dashDot"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3975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那些笼罩在山头的云雾，像是戴在山顶的白色绒帽；那些缠绕在半山的云雾，又像是系在山腰间的一条条玉带。云雾弥漫山谷，它是茫茫的大海；云雾遮挡山峰，它又是巨大的天幕。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庐山的云雾真是千姿百态！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8515" y="241935"/>
            <a:ext cx="3000346" cy="521335"/>
            <a:chOff x="1193" y="848"/>
            <a:chExt cx="5301" cy="821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4328" cy="75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1886" y="848"/>
              <a:ext cx="4608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关键句在末尾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530857" y="2356194"/>
          <a:ext cx="8124532" cy="2080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133"/>
                <a:gridCol w="2031133"/>
                <a:gridCol w="4062266"/>
              </a:tblGrid>
              <a:tr h="6775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关键语句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哪些地方的雾</a:t>
                      </a:r>
                      <a:endParaRPr lang="zh-CN" altLang="en-US" sz="2400" b="1" kern="1200" dirty="0">
                        <a:solidFill>
                          <a:schemeClr val="l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b="1" kern="1200" dirty="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是怎样抓住特点来描写的</a:t>
                      </a:r>
                      <a:endParaRPr lang="zh-CN" altLang="en-US" sz="2400" b="1" kern="1200" dirty="0">
                        <a:solidFill>
                          <a:schemeClr val="l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305320">
                <a:tc rowSpan="4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庐山的</a:t>
                      </a:r>
                      <a:r>
                        <a:rPr lang="zh-CN" altLang="zh-CN" sz="20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云雾</a:t>
                      </a:r>
                      <a:r>
                        <a:rPr lang="zh-CN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真是</a:t>
                      </a:r>
                      <a:r>
                        <a:rPr lang="zh-CN" altLang="zh-CN" sz="20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千姿百态</a:t>
                      </a:r>
                      <a:r>
                        <a:rPr lang="zh-CN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！</a:t>
                      </a:r>
                      <a:endParaRPr lang="zh-CN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endParaRPr lang="zh-CN" altLang="en-US" dirty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0532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0532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30532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zh-CN" altLang="en-US" sz="20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882803" y="2996423"/>
            <a:ext cx="134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笼罩山头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05558" y="3315705"/>
            <a:ext cx="134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缠绕半山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82803" y="3650687"/>
            <a:ext cx="134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弥漫山谷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82803" y="4036763"/>
            <a:ext cx="134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遮挡山峰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7439" y="2958598"/>
            <a:ext cx="30235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是戴在山顶的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白色绒帽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4684" y="3308857"/>
            <a:ext cx="39292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是系在山腰间的一条条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玉带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74684" y="3611728"/>
            <a:ext cx="22528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茫茫的大海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74684" y="4011838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又是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巨大的天幕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2346" t="-10955" r="532" b="6062"/>
          <a:stretch>
            <a:fillRect/>
          </a:stretch>
        </p:blipFill>
        <p:spPr>
          <a:xfrm>
            <a:off x="18157" y="3308857"/>
            <a:ext cx="1105738" cy="1538023"/>
          </a:xfrm>
          <a:prstGeom prst="round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2882803" y="1232953"/>
            <a:ext cx="2962679" cy="1176041"/>
            <a:chOff x="2860992" y="1350439"/>
            <a:chExt cx="3339672" cy="1059498"/>
          </a:xfrm>
        </p:grpSpPr>
        <p:sp>
          <p:nvSpPr>
            <p:cNvPr id="39" name="爆炸形 2 38"/>
            <p:cNvSpPr/>
            <p:nvPr/>
          </p:nvSpPr>
          <p:spPr>
            <a:xfrm>
              <a:off x="2860992" y="1350439"/>
              <a:ext cx="3339672" cy="1059498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818861" y="1564907"/>
              <a:ext cx="1141106" cy="52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表格</a:t>
              </a:r>
              <a:endPara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  <p:bldP spid="26" grpId="0"/>
      <p:bldP spid="27" grpId="0"/>
      <p:bldP spid="7" grpId="0"/>
      <p:bldP spid="8" grpId="0"/>
      <p:bldP spid="19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矩形 4"/>
          <p:cNvSpPr>
            <a:spLocks noChangeArrowheads="1"/>
          </p:cNvSpPr>
          <p:nvPr/>
        </p:nvSpPr>
        <p:spPr bwMode="auto">
          <a:xfrm>
            <a:off x="639762" y="3614901"/>
            <a:ext cx="7492799" cy="1127075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  <a:prstDash val="dashDot"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那些笼罩在山头的云雾，像是戴在山顶的白色绒帽；那些缠绕在半山的云雾，又像是系在山腰间的一条条玉带。云雾弥漫山谷，它是茫茫的大海；云雾遮挡山峰，它又是巨大的天幕。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庐山的云雾真是千姿百态！</a:t>
            </a:r>
            <a:endParaRPr lang="zh-CN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639760" y="2198501"/>
            <a:ext cx="7492799" cy="1228706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  <a:prstDash val="dashDot"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20000"/>
              </a:lnSpc>
              <a:defRPr/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那些笼罩在山头的云雾，像是戴在山顶的白色绒帽；那些缠绕在半山的云雾，又像是系在山腰间的一条条玉带。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庐山的云雾真是千姿百态！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云雾弥漫山谷，它是茫茫的大海；云雾遮挡山峰，它又是巨大的天幕。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639760" y="745825"/>
            <a:ext cx="7492799" cy="1264507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  <a:prstDash val="dashDot"/>
          </a:ln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庐山的云雾真是千姿百态！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那些笼罩在山头的云雾，像是戴在山顶的白色绒帽；那些缠绕在半山的云雾，又像是系在山腰间的一条条玉带。云雾弥漫山谷，它是茫茫的大海；云雾遮挡山峰，它又是巨大的天幕。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2625" y="234315"/>
            <a:ext cx="2413000" cy="512445"/>
            <a:chOff x="1193" y="857"/>
            <a:chExt cx="2875" cy="963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2875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1886" y="858"/>
              <a:ext cx="2096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位置变一变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364702" y="257741"/>
            <a:ext cx="2962679" cy="1176041"/>
            <a:chOff x="2860992" y="1350439"/>
            <a:chExt cx="3339672" cy="1059498"/>
          </a:xfrm>
        </p:grpSpPr>
        <p:sp>
          <p:nvSpPr>
            <p:cNvPr id="28" name="爆炸形 2 27"/>
            <p:cNvSpPr/>
            <p:nvPr/>
          </p:nvSpPr>
          <p:spPr>
            <a:xfrm>
              <a:off x="2860992" y="1350439"/>
              <a:ext cx="3339672" cy="1059498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818861" y="1564907"/>
              <a:ext cx="1141106" cy="52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变化</a:t>
              </a:r>
              <a:endPara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14945" y="746760"/>
            <a:ext cx="1029970" cy="3515995"/>
            <a:chOff x="12307" y="1176"/>
            <a:chExt cx="1622" cy="5537"/>
          </a:xfrm>
        </p:grpSpPr>
        <p:sp>
          <p:nvSpPr>
            <p:cNvPr id="4" name="文本框 3"/>
            <p:cNvSpPr txBox="1"/>
            <p:nvPr/>
          </p:nvSpPr>
          <p:spPr>
            <a:xfrm>
              <a:off x="12307" y="1176"/>
              <a:ext cx="1622" cy="8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noAutofit/>
            </a:bodyPr>
            <a:lstStyle/>
            <a:p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开头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307" y="3292"/>
              <a:ext cx="1622" cy="8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noAutofit/>
            </a:bodyPr>
            <a:lstStyle/>
            <a:p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307" y="5845"/>
              <a:ext cx="1622" cy="8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noAutofit/>
            </a:bodyPr>
            <a:lstStyle/>
            <a:p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末尾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2794" y="234257"/>
            <a:ext cx="2413296" cy="611505"/>
            <a:chOff x="1193" y="857"/>
            <a:chExt cx="2875" cy="963"/>
          </a:xfrm>
        </p:grpSpPr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2875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5" name="图片 7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30"/>
            <p:cNvSpPr txBox="1"/>
            <p:nvPr/>
          </p:nvSpPr>
          <p:spPr>
            <a:xfrm>
              <a:off x="1886" y="928"/>
              <a:ext cx="2096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走进云雾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短视频 庐山的云雾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95550" y="1403350"/>
            <a:ext cx="4152900" cy="2336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8833" y="387821"/>
            <a:ext cx="3826385" cy="611505"/>
            <a:chOff x="1193" y="857"/>
            <a:chExt cx="4750" cy="963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4750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4" name="图片 7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TextBox 30"/>
            <p:cNvSpPr txBox="1"/>
            <p:nvPr/>
          </p:nvSpPr>
          <p:spPr>
            <a:xfrm>
              <a:off x="1803" y="899"/>
              <a:ext cx="3674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我心目中最美的地方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7062" y="1154969"/>
            <a:ext cx="8431692" cy="2949362"/>
            <a:chOff x="447062" y="1203829"/>
            <a:chExt cx="8431692" cy="294936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4501" y="1203829"/>
              <a:ext cx="4224253" cy="2949361"/>
            </a:xfrm>
            <a:prstGeom prst="round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062" y="1203830"/>
              <a:ext cx="4048156" cy="2949361"/>
            </a:xfrm>
            <a:prstGeom prst="round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r="34622"/>
          <a:stretch>
            <a:fillRect/>
          </a:stretch>
        </p:blipFill>
        <p:spPr>
          <a:xfrm>
            <a:off x="-635" y="0"/>
            <a:ext cx="9171940" cy="514487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80415" y="346710"/>
            <a:ext cx="2533015" cy="611505"/>
            <a:chOff x="1193" y="857"/>
            <a:chExt cx="3989" cy="963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3621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1826" y="867"/>
              <a:ext cx="335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推荐美景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0975" y="1043940"/>
            <a:ext cx="8780432" cy="4059555"/>
            <a:chOff x="180975" y="1043940"/>
            <a:chExt cx="8780432" cy="405955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rcRect l="2346" t="-10955" r="532" b="6062"/>
            <a:stretch>
              <a:fillRect/>
            </a:stretch>
          </p:blipFill>
          <p:spPr>
            <a:xfrm>
              <a:off x="2935966" y="2712085"/>
              <a:ext cx="2030095" cy="2391410"/>
            </a:xfrm>
            <a:prstGeom prst="round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80975" y="1043940"/>
              <a:ext cx="3665089" cy="268224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" name="矩形 4"/>
            <p:cNvSpPr>
              <a:spLocks noChangeArrowheads="1"/>
            </p:cNvSpPr>
            <p:nvPr/>
          </p:nvSpPr>
          <p:spPr bwMode="auto">
            <a:xfrm>
              <a:off x="4104330" y="1223611"/>
              <a:ext cx="4857077" cy="201358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92D050"/>
              </a:solidFill>
              <a:prstDash val="dashDot"/>
            </a:ln>
          </p:spPr>
          <p:txBody>
            <a:bodyPr wrap="square">
              <a:no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457200">
                <a:lnSpc>
                  <a:spcPct val="100000"/>
                </a:lnSpc>
                <a:buFont typeface="Wingdings" panose="05000000000000000000" charset="0"/>
                <a:buNone/>
              </a:pP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亚奥理事会主席艾哈迈德亲王来到中国，请我们班的孩子带他去游玩，你会推荐哪个地方呢？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AutoShape 2" descr="data:image/jpeg;base64,/9j/4AAQSkZJRgABAQAAAQABAAD/2wBDAAgGBgcGBQgHBwcJCQgKDBQNDAsLDBkSEw8UHRofHh0aHBwgJC4nICIsIxwcKDcpLDAxNDQ0Hyc5PTgyPC4zNDL/2wBDAQkJCQwLDBgNDRgyIRwhMjIyMjIyMjIyMjIyMjIyMjIyMjIyMjIyMjIyMjIyMjIyMjIyMjIyMjIyMjIyMjIyMjL/wAARCAFH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CuoqUU1RUgXjpX3PMfOWHDoKeKao4p4pXAcKcKaBmngcUrhYUUoowaeBRcLAKXtQKcB60gsH4UtKB2pQOKVwsJSilApwFK4WEFL2pQOaXaKlsdhKO1O20bfalcVhO9OFAWnAUrhYQ0mKdilAoCw3FL2pccUuKLhYbRinbSe1Lt70rhYYB60uKeFo280XCwzHrRT8UYxRcLDR9KKdto20XCw0UU7bSYouFhKQ8dKeBSYoCwlFLg0YzQOw3HekJ4p+KTHNAWGUuadikxTCw2kpxFNwaAsIaSnEcUmPSncLDDSdqdjmkI61VwsNNNp+KQr3p3GM/CkJp5FNK0wsMNNPSpCoppFO4WIzSGnkU0jFFwsNNNPApxpCM0rjsRmmmnkcUw+lFwsMbrUbCpSKYw9KOYLFcrz0oqUiipuBKFp4WpBHTwop8wrEYU08LTwlSBOannHYjCU4KKlCU8JScwsRBaULUuz8KcFo5gsRBadipAtOC5NDkFiPHvSgVJtx2p2ylzBYi2807bUoTinBKXMFiIL2pdnpUwSnbDU8w+Ug20u32qbZQEo5hWIdtLtqXZShKOYLEW2l2VLspdlTzAkQ7aMVPso2c0cwWIQtLtqUJS7KOYLEW2jbUuyl28dKXMFiDbRtOKn2+1Jso5gsQbaXbU2yjZRzBykO2jbU2yjZRzBYhK0m2ptlLso5h2IMUYxU2yjZT5g5SHFGKm2Um2jmDlICtJtqYr7UbKfMFiDaaTbU+yk2U+YLEG00m044qfbmgr7U+YLEBWk21PspNtHMFiArSbfap9tIUp8w7Ffb6U0rVjZxTdlHMPlICvtTStTlKaVp8wWICvNNK9asFMCmlBS5gsV9tNIqcpzTStPmCxXIphXrVgrxTSuKVx2K5U5ppFTFaaVp8xNiArk9KKlI9qKOYdi2qcU8JUgWnhKy5gsRhKcEqUJTglLmCxGEp4TmpAlPCUuYdiEJTglTBacE9qfMOxAI/aneXUwT2p2yjmCxCE9qcEx1qYJTgnNLmFYhCCnBMCpgntTwmalyGkQbOKXZU4TnpRspcwWIPL9qXYan2ZpdlLmCxBsoCVOEpdlHMHKQ7PagJirGzFGylzBYr7Pal2fSp9maUJS5gsQbKXZU/l0uylzD5Stso2CrOykMdHMLlK+yjZVny/ajyx0o5x8pX2UeWKseXjrRszRzBylcpx0pNlWNlBjzRzBYr7MUbKsbKPLo5x8pB5dN2Yq1spNnPSjmCxV2e1JsFWjH7U0pVcwcpW2UmyrG32pNtPmFylfZR5dWNlGyjmDlKpSkK1ZKelJsquYfKVilJs5qyUpNlPmFYrlPam7asbaQpRzDsQbKaUqfbSbaOYLFcpTSvtVgr7U0rRzBylcqaYUyaslaaVo5gsVinpTChq1t6U0oDRzBYqlM0xkq0V7UxloUgsVStMKVZZaaV9KfMFisUOaKl2iijmYWLwSnhPanhKeF5rLmCwwJTwlSbeKeqGjmHYjCU4LzipQg4pwX2pcwWIglPCZ7VKFpwTmlzDsRbPalCe1TBM04JRzBykOynbKm2U7ZS5h2IQhpwSpQlLtpcwJEQSjZUwWnbe1LmCxDs4pdntU2zil2daXMOxBspdlTbD3pdlLmFYh20oTmptnoKXZS5h8pBspQntU2yl2ClzBykOw0bMVNtpQtHMFiDZRs7VOE7UbPrRzBykGzFLsqfbS7aXMPlINnoKQr7VY20m32o5g5Svs9qNmetT7KNvByKfMHKQFMdKNpxU22kI4ouFiEp7UhUAYrM1LW0tXMUADydz2FYFxqd3cZLzMB/dU4FbRpykrkOSR2OKNvtXEw6jd2/MczgehOav2/iO6jz5yrKv0wRVOlJbCU0dKUFJtrIh8SW5X97E6t/s80h8TQBBiB856ZqeWXYq6NjZTSlc+/imQNxbLt7fNzT7fxQjPieAqh7qc4o5ZBdG5tpNvtVJtd03r5/4bTVW48SWi2zPFuMvRUYY/OjUNDUIAHPauY1HxMyTGOzVWReC7Dqfaqt/4iuruIxKgiQ8Hb1NYbHqcVtCPclvsbyeKrhT+8gjYeg4q5B4otXhBmjdJM4KgZFckHB7U13HQCq5UK56VFIk0YkjYMp7g04qK4HT9aubBGSFgUbna3IBqabxDqEg4l24OflGKyakmNSO1IFNxkVwZ1nUB/y9MeMdaauv38Y/4+m449aOVj5jvCOKaVrhh4hv1Ylbk5PqoNJL4i1F1x9p28fwqBRyyFzI7gimletcImv6ksewXJIznJAJoHiLUkGPPzznlQafKw5juCoqGaSKBC8rqijuxxXHSeKNQ2gFkyDnIHX2rGvb+5vpjJPKzH07ChQbBzR1moeKLK3G23Pnv/s/dH41nt4wXyhttf3meRu4rlyM5zUZXvWnIiHJnaR+K7IxqXSRXI5G3PNFcVuPpRS9ku4uZntISpAtPC57VIF9RXI5G1iML2p4SnhKkCe1HMUkRhaeE9akC808LzmlzBYjCYp2ypNtPC89KXMNIiCU4IKkC808JxRzBYiC89KdsqTZTgtLmHYi2Uuz2qbbx0pdvHSlzD5SHZTtvtUu2l2UuYLEW0ijbU200oTilzBYi2+1G3mptvHSjZjrS5gsRbeaXaKk2fSl2+1K4WItnHpmjb2qbaAaNlFwsRbOBxS7KlCc0bePalzDsRFKNtTbM/WjHPTFHMFiHb69MUu2pdvcCjbijmCxHspu096mIqKWaKIbpJFQHuxxRcLCbB160yRkiUl3VV9ScVn3mv20K/uj5j/kK5bUdSlum8yRwQP4c8AVtCnJ6siU0tjor7xBaWqMUJlI/u9PzrnrjxLcX4CRAwxFASQOTn3rDvJRPZupk/dyBgdgyQPWobQYVAGY/KG256HsPoMYraMYpoht21NPk5NRkEnGKELBCGO49zShTXRzGdhu0ntSbfWpDu20zPtS5h2EAUcd6Y2zPLGn+pHJPemiPJ+bpSuOxHsDA4NRlcNgH/61WsAJwMexqBgc5OF9BTUgaGsoyASajIAPP4VIRk4LflTGj9VpOQ7EalTk7ahdepbAqfCgkYGKhkK479fWhPXQbRAcCoypz7VOwTAIzn0pgjx0LCq5ieUZt28YOe+KYQQCQTTmyW70xycHk+lK4EeHpuwtT8n1oDEHkD6ii7WwkkQvGR71G2emKtlQ43A96jK7uFI/EUKfcfKVTuHSkJYDrViQBRhjz6iq7E9c/nT5ri5SMknrnFNbA6088VGzDOMUXFYjLD600kHoKDjtRuGORTuSkN49BRTdw/u0UDPettPCE9jUgXoacBkcV5vMdNhgWpAvc04KcVIF6Ypcw7EYXgU9UqQL+VOC0rjsMC04JjpUgWnbSDRzD5SMJzTgpx0qQLzz0p+38qXMFiLb7UoSpQpJp232/GlzDsRbOKUJUwX8qAowaXMOxFs9qXaPSpdvHTOaUKcetLmCxFt5GKXbUu2l2kdaOYLEO2lC5qTFLt7d/alcOUi2nPFKFqUDFAXrxSuPlIwnPWjHFS4//VSYouKxHtoC9e9PJCDcxAHfJrMvNat4PlhHmv7H5R+NVFOWiB2W5dlljgjMkjhFHUk1TOs2AP8ArefZTWBeX0182ZCMDoo6Cqbcf/WrojRVveMnU7HZrdQPEZVlQoOpz0rKvNfjjJW2Xfj+I8Cue34yOaYxwKcaMU9SXNvY0X16+YcOi/Ra5rVrq48xZmndgZFJJ5C89Poec1ekYE4yRmoXjjaMggNkYIPStLR6Ar7syLTUjdRlZGBfdzt5CA9AfeoZ5DdSJEGIXaxI2/e7Zz29az5PMtLkQp8ksg7cYI5P6cg/h2q7NOHhimUY3SFGJ7r3P4gVEajasynBJ6ENghiiuPN3DcjMhJyOmSP1rZt0EcPzLgsSxB7ZrGWZpruGN0wkhDs3+71/p+GavG43MkinMRBdc8E9v61UZJdSZJsv4bHA4pMMDz/OqkOoMyuHUKysflJ6Dtn0p633nOUA6KDntVqd9iXG25OQxOePzoC+pDVE91FGVU9SPyqCfUoo5DGDhx2Pf2pOY+UtOWHQCo9z/wD66rQ3wnk2DBGAcg9BU7OSCewpqSewnFoRi2Oucds0woW5zzUTXcaty1H2uLGd2Kq7QrEiDBwTQxJPT8c1GtxE4Hz8CpMowAVhj2NS5FxXQhkbPTt7VCRk5Ix6VLJJHGpy6jFVZbhXBVSaq42ktxzOinkgmonkLfxVCWpBzVbamTdx5duQG4pA4DHIyMUwnA5NMDAgHIxRdCuyTchPORmmNtY5yRScf4UznNMGyXjpuNDAEjmmbsAEDHrTmIzUXNEMK5OcZz3qJ22DDfpUjthCcY9KqO5ds01dktgzlv4ajZVHIJBp21iM5wPSmMFyRkk+1PqTcjNJt3U5mAGCKZwPWi4g2UUzc3YnFFPmCyPoUKMdKkC8dMinBeP61IqjH868vmOxIaq9KeFx2pwXoKeF4pcw7DdgJp4TmnBB0p4XFTzFWGheKVVwM08L15p2O1LmHYYEwetO2inheaXbg8/pT5tQSIwvFPxn3p+0fhQdq4JYD6mlzAkNxxj9KcABnjNMe5hXJ3gkelQNqAxkJ+JNNJsTaRbxn2xRxjnisqW/eTgfKPamfapAMh2z9atU2S5o2do69RRjvk1kjUJwMbgcU9dTlx8yLn1pckh86NM47nj1NRC5gLY8wA1nS3ryrtYgD2qsXA5zTVPuS59je3IB94fnThggVzjyhVyTVV7uVGyjsox60/ZeYvaeR1UssUQzJIFx1yax73X443KW6byP4m6Vz89yztl3ye5JqtJMEjZ8dBmrjSjHWRMqjexfub+4vGPmP8uchQeBVUq2M1GZcqMbR7017kgY3ZFbJ9EZ+o5mUDrVZpTuwDxSNMnft7VXluGfOOB6Cmm7hoTGcKeTUZuAfemCPJHPXv6VFKQpI6epo5kKxNNJ5ihWU7eoP0rN894Hcbhl8YYnP+f/AK1STMHXaHIGM8VCIImHzSZ45DVEtUUmQajaAJIxcsP4j/GnUhh64yeKoQypcTrHI+3aMsF6KQACfod3GfetVJ2tHQearRn5c9xnpn1rNmMUV5GFULv8yJtowcl1ZfwAZvzrKTSdzVO5ZMwfVBIiqqpFuAPGdx/+xNPZVmDyr86j5YlHA3ZwcfiP0qlE6zXkytLtiWNXL5x3bC/kM8U5rpYmLLCqkY8qMfw+v50JtA2Q3tm0AUws8j5+dhznHPIH1NQPeEQOTIUJbKjOMjvSm+mE0kkp2ylgSR0256Cse92s0ccZ+WU709mI5H9amUmldFL3nqWYL2cYYszgH7zfxEgYFLcXhuI4QHCOpO45yORVGWf90jJ8oJ5T3H/1iaiLNiKNRudlCgY9vl/rWXM7WbLUddDo7GMQPFGk/G1WfA3ZbnjjqcY+nFatw6xweXEQSetYFi1yoA3hCT8xxzzWgrL5fX5s100k0Y1JJ6IQxEjghT7mm7OOW/Wo2lO7JOKTzk6MwrfndjHQcdq5xTA5z1OKie6hGFVh/OmGcf7X/fJqlNPYGmTMSxGTk03JzTTOpAAVh+B5pjy7eobP0odRLcXK3sWUfc2CcCmSEoGK88cZFRGUr1jc/QUPecFfJalz66D5e5nXd7uhJ5GAd1Ja3gEXzOB70s0+d+1NoVTwFFZ7mIITJHhSM/ewK4Z15wk5HVGnGSSNWyv0uMjdk7iOKujnoQa5LQ2Mc0v3XJ4ADdK6i1SVwcqDjvurSji1KPvmVWjyy0FlmCDnpkcfjUpcFRJ1AqpqCSDG1VHOAcmrSxyGIDzEUYxyDzWvt47kqD2IxOLiIsBhf5mogeDgYpY4pFtljJC4XdnbVeMTEAGQg4B6VUKqkrEyg7kjFjxmmHgZJpzQvxukbPfGKieLLfeY/jWikTyjXz1qMklsAE/SnGLcwU7ic9yaefKtcq0YZj1J5rOpX5F3Y1C5Dkd8Z96Ka9zFu4Vcf7tFY+2n/KHs13Poi41KxtH23N5bwnG7EsqqSPXk1JHqNjJai7S7ga2JwJfMGz069K+efEelX+h6siXRdJvvw75N7bQcAk89cZxTp7p9bsZ7hndZ4vnuYy4VMcKuxB+tcfO7XO1Qdj6BTWdOdJjBeQ3DQxmRkgkDsAPYViv49sY1EraXqyQgjfPLalERe5JP+FcL8PvD9xr9tEbt4m0u0kYbEYpIXIBGSOoGfXvXpfiEWw0+C2urNLm3ubmKBkc4A3NjP4Gh36D5bbmXL8T/AA0lwsMM1xcuxAXyYuGJ6AZxUtx8SNCtICbk3ENyr7XtfLzInoT26Y715t4q8MS+G9Vhlt2jvDcs5aIW6kQpwF4bPPv7VTS3n1i4MN3D5I2tJ5sVuFaVwvCsR/PHelrycyYJLY9YsviHpN6i3Pk3UFiWKm7nVVjDenBJzn2pT8Q9Pe6htrOyu7mWcFodmwCQA4yMt/SvK7JdVg08QyaQJApz5bWy7WIyA3A689asP4ZgW3t7hdUnhdU8wlrZtyN1/h6YpSbRSimz0y7+JehWXlxTPI05UF44irCNu6k5AyK2bDxJDe5EtrLbOcGNJSu5xjrwTXkcwXUrO1j02wGp3VvkTmOzKHnPzFW4OR7dRVGPWptF1HZfCW0mXBTbbIZIQONuCcY/lQpJbj5eh7q987ghAFHrVVnLE5JJribTxv8AarFLiy0u6vIkG133ohBHXIJ9MHj1qvpWoeMZ7xr6PR7u906eINEd6naevy4wMdvX61qqsU7IzVOUr3O9LAfWmFt3euZTxJcWV55Wu2T6XuTdGsxGX9SOao6t4p1LRrVbuVtHeGXL26rO++Rc8cAEfrVutHe5mqctrHZH6UY56VwVz4n1BNFjvLnWNGgW6i8xITFI0qqSRgbTg4wRnHarunTeP7u0t5rbR7O5tGAZJUmVTIv1LcZHfH4UvrESvYyZ1zEDqfwpplUDJ4rnH8RPp0ssHiGOHTbtfmWDzhIShHByOvemy+ILZx8knXp/jWkZxktzJpxOhN0oGcgD61UuL0EEIRjFYUmppuP71WYHlWGMGmPeliAzDLDK+hHt6ihySVyddmakl+56svtVYXTO/wB7J9a5y71aW3vBaT28qyFwiFkKqxPQA1UvNbuNGuFS/tbmORxlYmjCkD160lWgluX7Gb6HXhyScEA/rWXq1yEtHBbaSDWPb+JLScF5LgQYx95GOc9uBx3qfVrHVnuo7U2e2aZT5MZnjLScZ+Vd2f0qJ142eoKjO+xpRXwFlvBJYDjNSicNDFICDuGfpWQ2n6zp9hJLfaVeW8QHzSSR4VfTn8qjsblbiOCETwxSOQqGWQKD2704YhNrUUqMk7WNjzYirE1C10jMoAzg4FYutX15oN59luYrWeQDEgguCwT2Y7QAfarGrQ3WjSRRT3umlrkAw7C7ZBxg5AIHUdTVfWKfcpYefYvveALgEgjtVOW5aQ4BxmrP/CN+JLeM3F9pzWtuuC8sssfloPVmznH4Vn4Rg22eGVVYrujbcCR6e1VCvTZMqM4rUfnC8vz0pjp5g++fl5I9aiuHgWL5ic9euKwJLmeS9IibJkO3G7Ht2rKtiVEqlSc9iR9Vka6UHmLfhsjjb06UzVLxo2njR+iI8bdwcnP6KtakWjWljYSPrDX9nqwlCwW0ar+9UgAHLA4GQear2/g+/wBWi1W6AlsjYwCWSO7TDyZDnK4A4+Q9q5JV2011OqNFJp9CpbzAzyRqxKmTcSq9AFAH65OPatG2VZmMzykk5AGR8tQ22ly24W3lgOSS3nGJtrZ5GCRjpWjaaUbmcRQttYED5FAIB4LZ9uPrXRRqrluzCpSfNZIqTRpK3ltICCOAQD9azL21kt7aR0JchS69irDkY9RXSy6DqMsbBNPYA5PmPN8wAODj5sYzxyOKRPC18qSPcW7BUVmKecnIUgOCc/LgHk9vSiVeMt0VGhKJyc6LIiO5UbcIQPTH68io7GTdcSXJhkZl/dpjovHJ5/Gu90/wgmq+G76/vWit5bGBlECKAWZVBBY565ByD+lYWmaNqOoWpxp4RGllaOIIFJkDfMuSOi9CM4H1rF1tUzb2NkUEnmzhlVGPqasATMcl+PYVpT+G9VuLdHdLaO1jt/tKRox2pEedwPJP4kmrdt4Uns2lW7hgLRvGJSTuVUfgcY5JyMc8d62WJkt0ZPDI51kVzy5ODjJNR7QuGCgj1r6N0vwtZaZYSLAXa5mXElzJgyN1wTxjIz6VheM/C1hc276pGGt72Do0YGX427SDkAc9cVSxjXQf1WPc8UeVYrcEkAbsZoDAqDkYI45qe/026l226rboHYPsSX5WI4JPq3c/yqrd6Rcx28EgNvh5PLXD8kgcj9axjjuVy0B4W9tSyoV0POOO9Vr5440VVO45HNavhfw5Hql1YC8uYUgu3ZFMbfOSOuBjtxXbeILSy01VttOtUEKSIJii8sSRk+gJOOlRUxjcNOoRwqXU81Mu9AVGCajuleO2SWRXSKQ4SXadp+h6V1OvWGmWVnDdW5Au3LKYwWxvyTvJ9AB0xWF/Y15rd3EzX1qXnjaWJQrKu0cnAC4XofStFj0opII4Tq2c+0kYJMcgU+uev4Vn3MqNb7iFfYu3Deozya6hPCjyw2sovrfbdyGOH5X5YevHFc5qlnHZpMsl2jkSNEI1Q8sDjrisJ4nm0RtGhbW5naWrQlbiMqw58xQT8vPBNdZa38dvaGcKSqnaxyM7vpmuRsWikfbIXAXOwKO/vWpPmaEXE058pCIwcdPwrB1LOxbpKReudXin3hDj5QQCO9Og1ePyGEjc7jtG09K5uEb7oosvy5J3c8itvTdJjurVJ3vAiyyeXGvlliTVxrNOzM/YotLqUM1uI0LmZ1CABTyTWu1je/YYr1YVED5UEkhsj1XGRTvCOj2J1S5Sci9+zRZAClVR8jBznPH9a6LUtLv9YjvdShljSOOIxudrEhgQSw56gDH41rCu4tJCeHTOJmvIYBCZcgSjcjcEMM4zxUcmpWsKl1lV26AYNTS+G1k0ga3LqTPFLMY8mAly3Xn5vaqsvhzy9Ti083hE7nP+q4C88k59jW0sXKxH1ZPqRvqimzlmDxLsHzAofm9O4rIbxDIyAeQo4wfmpLuxluERbaLfGhIMuMbzn+VZ5sZRJ5Q2iTONu4Zrm9snJu5p7CKVrEzak27iL/x6imnTbvtCaK0+uf3ifq67HonxX0e8l8XPePKLe2eNVjaRmIbA7bQcd+D6Vy2m2CfYb6xFxFNdXCKY5FZgIwmWbOQOoHQV7R8TvDOveIbPT4dG2sI3Yyq7qo6cHn8a4vw98MvEsGrJJqscD2vlyKy+cG5KELx9cURdk0OCfKdB8GNHvNPs9RupZVltbkoInUnBK5zgHB7+leiatqNnp8cLXSiTdNGigAHaWYANz6E1kfDrRNS0Tw21jquxpY7hjFtfdiM4PX6k1ta39iS1t2vUBgFxGckcBs/L/wCPYq5y1+4ckYXikQXqPaRSNBOdpFxFjcBnOP0rk9d06ae6tvKuZSnlLHKsbmMdfmJA65FestbQO24xLu9StefePPCF9rWoQ3lmbSKGKDbI0z7RwSfT0NYX11FZrYsXc8Nt4aksreOSWKJYvLWG4ETgA8/Ow9h1ri9V1aLUpH1hYJ4VWYxyD+0wFGMblRR97K46V6bPNo1x4eg0i/u7R/MgWNl8wYLKB3/CvLo/D8H9l3ttP5S3CWpkt1MijLmZ14OcE7QtTzasprVsy77xTFaXM/8AwjaXNnHMnlyTyztJI65zxkkL+HNVLWySC8s7vUWtruG66wGQ+adwwCR9eevNdC3hy1/4Qi1EiRx6hLIQzqQ0q/MSMgdiAB+NPl0FX0jT1tEWS9ksJCwDDcJEddvPY4J70aplpJanaeF/hsqXNwdd0Wx+xMoaGKCRyVbuTn1Hv2ru44bWy8LT2+jZsoYonETgbxGRnnGTnBq9osok0W0bzDIwiVWYnJJAwefrWVLNdC60/be20Vh+8+1QSpkygkgYOPWqbtoJ66Hj+r+Ir/V9RFpcSQaqr7YUvJtOCeTk8lRzn8aoaPYN/bh0e0uFuIbshFvLiyGISCSCint25x1rb1Swv9O8X6rf6bZJLbGNhb7nBTJC8he54NWbXQNRuPHWj6q9hJFY+UjXBSQFVfDZ6HPcViqjZUY7HVeEvhzZ6J9q/ta4sNWWUgxiS1UeWec4yT14/KupttJS01lLu31ExWKW/krp6bRCpzncB69q2IVHlgg5FY0n9uL4vh2tH/YZtyHHG7zs8e+MVqpMl7ljUNH0jUvMe5tbOWZkKCWSNWYfia8d8W+GrrwhbW16us/2lvl8vyWhCBeM54PtXumULbd3PpXCfEG8Nq0UZQMjxuSD9MVLqOOqFy30PLo/HmqIm1LGywccmN2zjp1arN14qvp9Mha6srSdZ2KNa+S6nHbDA8fTk1djvDdWlpbxW+URUMQXJIwMr9asLFPc2yJdLMksV1Fcq6QksNm7jkYGc9fboamVd3s0WqepyWpyy2qvYvE10C4NvJMrr9nYk5WL5ueT1rLu7XUjObm7iuDLI3MswILH6nrXomqWkWpRaIlzPKk1hs3P5DP5rBs8nOew55zWz4y05fFttaRCKWzWCUvuFvI5bIxjG0Uoyur3G1Y4KHTY9JeFGs3uIrtIluTd2+I7ZjjlWJ5YZbtXsfhrwXZ6RbIbzGqTo4eC4miXfGBjABz0GOK4zU9Kv9Z1O4EjX72jRxhM2rkBlk3/AHQoGccZxn6161ayCW1icxmMsgOwjBXjoRTUhPyKuriG5szbXdgbiCZlQo20gnPGQT614jrtvqWk+fptqI4bW4chJLoRq4I6rHgDHUe/0r2a6gt9H0iKKBT5UUyuAzE9Xz15PU1yvi3T7TxPNZGZ3gFqzMphySxOOuV9qTmkwSPPH0nU/DdrJLaIF862QXcl2EKROccrnvnIyfWvUfCPgmx02B7w3Rvlu1V9s8asEPsTk+g/CsG80d9buJ7W7v7mSKSyWF3K5bcJRIDgKAThcZxXpGk7f7MgjXOI0Ccgjpx/SqjLmYSVkSGG3vYGjZlnhPysvDKfY15D8TvCdjoZOuWly0UlzOkYtVUBAAvJA/AfnXq+jaNZaHaSW1ipWJ5nmYFi3zMcnrXLfEbRR4hj0+yE/kyB3kXKE7gAM9KdRpRuyUrux4uumX1xYxXcgXyLgt5ZwedpwegratPB9/baNey3enRTl0V4WZ2Hl4DEt8oycDtXXxeHbf8AsXTtMbUGiNm0hLqvyuHOcYPetWZIn8QeaLsLaHSTY4LHG8t970ziuRTXRmqXSxxngPw3aeKb+/8A7feS+OI2V98isG+bHzcHp/Kuy8WQRadNqMUUZLTaOEjJOcBC6nn/AHZM/wDAan8H6PYeFGuAuoNP9p2BmlYfLtz0+uazNamtfFl3HczRKqQabfSKEcnOx0UEkge/GK3i7oi2psadoFhrXw90y1vRIIFiWQtHIUOQCOteNL4oOlXc/wBijVlGUR3BbgMCD19hXu/huHPw802AOC76cgLZ6kpz+prxib4dXK3v2JdQtGuvL8zyjkErnGaqVVR3GoOT0KFt491NN/n7JVbflTHjO5w7d/7wzXaWXxJ8MXVo41PTrqOaUSo6w/MrCTBfqwxkj8K5GPwHdywTXEV7ZNDbkrM4c4QjqDxxiq8/hGe1toro3FoYJSAk3m4Qk9MHFR9YitSvZM2f+Fh21vb3+nW+nSNFd3bys7yYZ4mbJUjBwduVz71PYfFCztLZUfQGmlS4uJUf7TjaJZGYj7vocfhXLx+F9Q/tmWw3Wy3aqu1TJjfnP3fXoabaeFr673xwvbNKsjK0QlG9SHK8r1AzUxr21Y3Tuekx/EjwX9jWKTS75V+yi2KBAR5Y/gzu/WpZfib4JlMzSWV63mmMv+6HzlT8v8XavN4PB+sXXmpDBDI0Zw4SYHaR2I7dD1pI/BmsSxvMkEEka5yyyggYrRYhCdNnrw+MnhkAbEvivf8Acj/4qsTxV8V9GvtIlg0xbg3LkfLNFgYyO4PsK8O1J7u3vjbCMlgCNq8kn8K3IND1W5s4510+ZQwHLLjPfNYyxPLrO1mRFXehsafr1glvJLfo5l80GHamQvJLDr/tcVZvtd0SW1jhRZT5Vw0sZMeAuR0689f0rIj8L6xPbER2L/KSx3EAdPepk8C6yyOZVhjC9Q8o/pmuSeNpL7SNeSXQ0dH8T6HpOk28j28r6haSlrUhThd3Dc5+vY1jy+M9RudSnmkdV8+USEKOByDgZ+g/Krcfgx5bUyS6naJFkEHcT3qxD4I0mV2kuPEESvGMfu1BHTrkmspZhRtZvbyYnTdirdeLIdS1a2N5EBaRBlYIDuIIIx170tv4m8OaU0rvZXMpjjaO0YEqUDAgg8+/vV6Twb4fjdNurSygryylfzrLudN8MW91HDdSzGORAdyvypxz2p08dTk/du/kPkaWrL+meK/DUYsfPtZ1jspC8I5JVvXr0z656Vxuu6npl1q8z2Nu0UBclN5JxkcnB5Jyc9QOOlbennwqbuaO4iufIUAod+B3/Gqz/wDCLS6/t+zP9k8vvIRzkc/lmt44nVpxemolbuctp6hWZZ5f3SnOzBJYnjj0PeuxstR8PQxTWd7YST2ZkaVdpIbHb9P5VHFe+GkuHKWBEbYADEnbz1/LH51oQax4ckklefS43hL4XqePpSqYqV78jC0V1MewvdMsfE3n2VnM1nhwscsnzFCp4zn0q5pU+luPsz2jXSozC0i3MpZmI2jIJ55xVlb7w8um6hKukwyT7maFWyMDqAMelbnhGHSLiws7iTSoxeRuJYwCdwYcg9fxrOrj/Zwc5Qdk/L/MFFN7m3Zw+G9LTUILFGivreJReTy5VX6c8nA9a5Cx8XXNrdTvLFdto8wdZI1UcgjAPX1z3ruz4f0q7vZr2XTlNxM292dict69cCrH9gaa6uktvGVI6fjXFPiCinpFmsaN46nF3finwh/wjC6ZBot5KFlMscLybFDEEbiwYnv0rgdX1OXVL9rmYfvCNoWPhVHp717S/hLQ2Vv9AiBYYyoqpH4H0FWAFl8w/iLnP5U/9YaMlZpi+rtdTkPDUST6FG7KAFDE5Hua5hpLNvEf2xUyrurBMDK9q9lt9G0+xhEEFuFix93dxVD/AIRDw99o83+z0Emck7jWEM4ormbT1K5Haxzp0+B8MFUAjNFdc+mWKkL5Z4HrRWX9qU+zKsZfxR8S3vh/WLVYtTu7eGaLKxwgEHHU8/WuT0fxTqmuSXMcOtaiGjhMmXfH8QHY+9WNX1Cx8RGM6sHujbrtiZnA49OFFM02LSLEt9l04wSyKUYpcscr1/pX031qkk73uccaL7o7r4ZX+oza1eWd5qct2oh8zy5H3FTkDPrXb+J4rSbTEivJPKhM0ZZgemHBrx23uotGuP7UsZ5rGQgRlt5dW5Bw2e3HtW5cfEPV5bJXBsZo8h1ZYj8xVgf73tWv1qDSlcHTaPX2ZYoizEKqjJJPAFeT6/471JPGn/CPwrbPYSTxwOdhLbWIDc568msp/il4muFlgfTrORJEKbRDJjn8a5qDxb4g0uM26SgXAbzA0iBiATkg9yfxqfbRbuEYNs6r+0r+Tw9rt9JEPtNheJDEAhHyFsHvzUQkj1HxQbQlktbdsId7l2Xg5xg4GSPSoLX4ja8tm7kRvcSJz8hySfboMYHWk0TVdSj8QrrcenXH2iUFbjzV+Q5I5Uge3pWcq8IPWyK9k5aD7jUbi28HaVrC4E93cvBMpd9oUE4wN3tXrdr4J0iKGMobkEKeRcOOvXoaoR+M7d7ZWm0iY4HKgKQD+OKiPxHgkRja6XeSbc9go496TxdC1+ZFezkddbwRaVpxigWWRYwSqtIWY9+rGvMdV8byf2fBcW1q6qt6LRxIcfeyxI9xWkPH2o3hZYtCeMf3p5Qv6Yqr4bW2T7Va6npcd4k1x9pi4RwhxjvjnrzWE8dQ5tZqxSpPW6JYnjuvHmo6HcDZHbW6zLOX5OdvB4x/FXcQeHbeKHYtxcbfTfWW1zpkWoPfyaKTcTARvOI0LFeMBjnpwPyrY/txDCWjtZWIHAyvP61l/aOCSu6i+8ThUtaxDrWrw+GfDc1/cedLHABnZgtyQB1I7kVgN44t7jWbCxjt7gS3Nr9oXdgAAjOOvXj9a2Jb+S6j/wCPTYc8qXDA/UEYrOkkvy6stjbEB8kbtoIz6c1Ms4wf/PxAqMr6o1bHzbuWCR2YjYGYg9D15P4/pXLfEmFZLvT3+1pD8rglgMEcdzwK29Pvr21tmhktyCzs5ZTu6knrx9KzfEGmaf4n8j+0oJykYICjKjB65/IVyVM+wq0i39xcaMr3ZyGn3FhompxXd1qULxx7lO0ZA4I6gYxz1pklrHY+H7XTrrUjCkF2t4LkgneDnC4B6c9a6N/B/h2ZBC8chUjG0yMAasf8IdoEm3fFJLhQi753b5RnA6+9YLiLDRTupfcjR0rs5DU5ZL/VdMni1mxmKzb5WFzHgDJK4UtnjjiukHha/uPDOu2ceqWvm6hei5t381gFXdyOnHQ9K1IfCGgxjEdio4xkMf8AGpx4Y0Yc/YoyenJNZLiihHRRZLoXZ0+nzRw6fbxPKhZIkVmB4JAxUst7BGTvmjH1YCuYTQdJjj2LZxBanj0+xgAEdvEo9lqZ8VU7aQYvq/mXr3U7N0iT7XBnzoz98dNwzXO+F9JvrfSPEFrPdxSz3TyNb7bneQCuB3+XnFbAhtV+YRxgjuFFULjXdMtWKF1LDqFGSB61NPiZyfuUm/n/AMAJUF3DwFYahpFl9j1Z1adIySfN3nl2PJ/EV1ouoERmMihcnJJwBXHnxJpcT43gPnBGMGpU13T2zubZjqGGO+Kv/WOtH/ly/v8A+AL2CfUv+G4bTRLW4tV1CO5M13JLkDG3cenU9KTxFfiF7a4htvtRQMPlfG3OO3fNVU1SxYbgfl7nHT/OKzz4s01ZNnl3A6EMYiA2cYx37j86j/WHEzTUKJaoJO4iabrQ+IS3n7z+yM5JNyduPLI+5ux97HakhstWh8XzXT+a9gZHKo1wduDjHy5x+lWl8RWLQGQOVzkjKkZxWXceN7BIz5AeZyxXAGMY9alZ1jKjtCiJUI73O7ku7cSIQylgpyPoRXnXiXUr19VRtP0e6VVtprcmFQqkMyHnjplTn61zmo+PNXWT9xb+xVUJ9SMfhzWavxFuEUNNFlmGfmJU813PE5hVSfKkvJmN6cXudrpniXVtL0Oytv7Gu/Jht0i+VNxICgZ/T9aBqMzXa6s2g3YuDF5IbHIT733c1yK/E54WUtbEoyHk5Bb3/wA+lXbb4nW7hPNtnVsZzurkqrHvVxf3suNWn0ZrwaxbwWtzax6HdrHdlnnjaMjeSME/pVa7vrC70qGwj0W9eG1AlSJo2G3aOPr1/Wm/8LMtTPtEPAGS7HH5VNF8TdOMzhkkYDAX1auf/bI68kv/AAJl+1h/MULJ3udebUptDvXljjQREggqVBB475zWhHCljdXN9ZaDdJdSLktsJ3Zbd64+8BUo+JWkbwknmAliMAZ9qmHxE0lbcSSFkBJVVI5OO9TOtjb3VN/exqdP+YZpAuNJF1Kmi3CzXXz3BJyWb5jxz1+Y/pVSzU6Zotxplno2o/Z7gvvLJ8xLLg1pJ8QdFkbCSknqflq1H410hjzeJjGdwHFR9cx0dXB/ex81N/aPI/8AhFddsdSFzp+m3YMTMAxTJ55ArVay8dzfMlpOAR14Hpwa9MHi/SVj3tdqsZJCsw4P+eKmTxTpUhwt7HwM9R0q6ma4qVnKinbumS6dNvSVjx4WHjuFDbC0ugHJBPb/APVjNTnwx46njZW3LuGTmYDPtXrVt4j025ykd/HuBxg4q0urWrrlbiJucdRzUzzivHaik/Rh7CD+1+J4cnw28WzRHcYY8jO1pc846ccVBL8OfFsRUJbrIOpIkGPfqa94Go25bHmoPbIp32q0YSAMmeh6c0/9YMWnrBfcDwtN9TwOXwH4sgcL9mZh6xuCM/nWdceFddRoxPp9yXY5X5Ca+kPtMGMrtOO46UC4hfAO3npjrVR4jrremhfVIdGfOI8EeIhA039my7f7oQlvyFW9L8M3NlqPm6to148QU4VUIGf8jpX0GXt1zgYGcjBpPMtmbsGHY03xHWkmnD7ivq0ejPN7W20RbQM+jKqy4Uq0Ry2OeK0LTTPDdsjtFbW6Kxyytggc46H6V2oFuVXKKSBkZFMa2sd2Xt48+pUGvPnmDlf4l8y1SOYii8MiR5VjtC5+ZnwM/wCeatJqekxgmIx7eSdoHPrWwdN0woyi1hAYbSAg5Hp9KgbStLaL5bWMr2wnArN16c/iciuWS7GWNdsC7pGd7qMlQeaX+3tPaUoGBZThgOdprRi0PS4385LOESOOXCYNRnw7oxmEv2WMS9Q2O/r9aftMLfZi5ZlFtXsF5aUxckDzPlzjrTvtVvIdy3APcDNS3XhbSLtNs0RdeMfO3GOmOarzeE9MkdTmcNnAIlPH5/StIywz6tfIVpkjzxAK0rKCTjIPBoYRHglcfXBqJvDds6oq3U67CclWGT2wePSqp8KbCWi1K5+Y7gGORjHSqiqH89vkD5uxeV4QvKg+lFVk8Ptji+mx/s44/nRStR/n/MXvdjylLe+imXfPEV7KUHP49aswwTIh3MGfP8ORiqtnOdRmCKzMyEkvjhfxIq+1pNECCx2vwCGPP+FfVVJNOz3ODnVvhK1wmo3GYHPmIGLYyDgng9varel6Yyf6+7a1jXqWO4H2xV3RtMieTc80yPnPDnbV69tLOyBMySSyHqAeCPWsKmK19mn+BrGaSuyW30mK6kMdnqi3D43bApOBWvbeECyb55XLnqEXt+Nc1fa0mh4vNM+RJMBkHTIrPufiHqkqIUYoEUFiAea5XQxlVL2T089xurSjoegQeHbaT5hHdE7gNxwuKqXfhzxC+ww3SLmTbtD8qvPJ/SuH/wCFl6mhbGznn6ZqW0+JWooyCXLA9dvJNT9Qx8XzaP11F7ai+56Db+GNaRW8zUQD0Ug9frV6Dw5NIhEt/JkcfKuAK5Xw9471PV7lrSO2Dy4BXHYZAPX616Tpwn+yq1wAHf5iQePavJxk8ThrqpZM6aShNXjc5B/h+Zp9z6rP5XZV4x+daek+Dv7MuluDqE8rL0B+6Ov+IrpHbZgHJJPHpmpduWyT+ArgnmGIlHlctPRGipQTukRGzEsZWR2Ibg9MU62txBEse9mAGMmnodvyEn29qUA7RtOR65ricpWtfQsUhRk4peD3H0NKAD1B/oabs8s5UcE1AXHD06/hSMGAGOD9KBKSRxQZMY4HriizuLUUBse/akCgkkjFKcnletNZmYYwVPseaLsBcDd0/wDrUAAnkUDf0xz60pJUdMn270AII1HQdenNL5YPv7Uo5AOecdqQYOTnJpXYgaNAOVyDwarjT7E8fZoTx/cFWWbH4d89aODyBznqKqMpRWjArtp9kxO62iySG5UckdDT/stv1MKEjgcVNlc+5HHvSMgIz0PsetHtJ9WwG+XHjAUKPp3oMaDDFF4GM4oKg4+boO386PL+fOeOwoTfcCtI1qsZDrFtHIUgfnVK3m0qWV0itoQ3VvkHfn/P0qzd6XDPEyMAqFSvykjAPeoItLigVhCoB+9uA+914/lXXB0+V3k7id76FeXUNMjkMSWqFjgkBMDPaqGzTNQCvc6RESCdrNGMjHcH61NJp2pvI5zEqZ4YAHAx1P8Ak1y+oJ4jt1ffE7N8uCo+8MEnB9sfrXpYekpO0J6/4jCc5R6Gnqmh6Ve6dJbjS4EzGUQrgFfpx68/jXEw+GLa1djKh+QH93I/GcZ/yauS6nq0VuJXt50BwxbaQCPX6VRXVr+5kIV9x2kt2zmvZw1KvTi1zaepx1a0ZPVFHWLdLm4iFpPEkS8SgRjIGOelZMelwO0iLNMJSynLJjj2rQeziS7ML5O3CAlgATmrAuZAzokDO2VGChOR2wPSvTU5qKUSOZS+L8jGl0FomYyXOwE8MVz+uary6RMyqkN3nGT0OMV0U1teMCUsyIjzu8sgf5+lQpbXu4BI0XGeGHT8hTjWmt2iZOKezOdNlcQoY2uog7c5BPOfWlNve+WojmRiTjhq7bTtGSaby7gRzBck7Gx+vrxTv7It/nESMW3cKTnA56ZFT9djezF7rV0jiZoNQgUo8gIxkfOMH0PWmTfb0UMoLMQAcEHFd3dWJkURSwRebtwGOMj8fxqsdCt4Yx58IaViRkc56c5oWMg9Wi/ctqmcfFJfqd22QKB/DzzTk1HVo4hHGJlBkwFAOSa6xdNsmMUsturQhcLtLDJHr2PSrsN3BZWatJZRF84BJ+YDkdfp+XbFN4mD+zcSUOjZxPn63FtRobsOGBwUYsAeB+ZNW1u/EiPJtjuXJfAwC2eM5+ldxp3iS5nlSO2tVw7EgquSuPT07fpXTaeuoyyRu5QLgF2YAd+mAPSuWvjo01eVNGkIc+1zhbHTPFC2wmtmnU/eETZVidoPQ9s8fhW0NI8X+Vua8QO3Pyt8qjrzx7YrtWtm3q8t3tGSX75HtUgSyUbjcExgjqeCBXi1MzcndQX3HZGhbds4G0j8U73SWVFTcV3vnL59B+f+SKL2DxPZWJeOZWnx2OCR0wPyJrv86bjG4Pt9Dn9e9QPqenGXyS0RbO0LkfUfzqFj25aUlb0K9kktX+J5HceKfE1jL9muDOjgElWXOfyrSsfGXiOS1VE06S4byjKDsJJXnDYFemPfaepEUwgJ6+v5fnRFe2rHyojErRHDIABxjgfyraWPpSjrh0SqLT0mcRZa34pm2+dpUwZiV3DjseMdqtrqPi/z/s39kZb/AJ6EjbwM/e6d66+TUbVXaJ7lQ/3jjjApEv7af5IZ1yP0/wA4rmliovVUV+JoqfTmZhmXxGACbFVdSARvBBHT+v5VWW78VLcKH0zcJclCGAC4/veldTHcIwEfnq7jrz1oW5Z89U2kdR3/AK1j9YSv+7X4lOHmzmbm78Qwb9tkr7VJB3ffPsOv0zWVceM7+3gC3OlzrMJPLI2/xdce/X9a793jbG5uCeBmmMsbK2+IOrdQelVTxVL/AJeUk/TQHTfSR5kfiE8cWWtWVgWAUkg5PIzUFx8RmkSaPy2QFTsdTnGRxXpEumadcESS2ELMpBBZAecY/lxVIeFdEiLvDYQxuwOSoGcHOT09zXbDGYDeVN3IdOfSRxB+IkanAQEY7nNFdbN4Q02d9wTyxzgArzkkk8r6k0Vp7fLf5WHLU7lRPBvlE/Z5EdS2QNgyn0P+elWIfA8CymWe5Zz1YAY4xzz9cV1YZiu4RDJH05pEjLSAnJLDB5ry5ZhXa+I0dOL0aOdtPCWnwS5JLPgZOSPy+tS3/hDT74OFWQSsMCTeePbFdGsSqAxxgcZ9qflY8A4Ge4rB42tzcyk7gqMLbHJt8PdHnhjiuIi4HX5jzVyXwbo5TZJZReWEEajA4Arf25JxjavOB1NObnjGPcjoaHjsS38bGqUFsjzbXfh/byMZtPtB5zDBVhnJHTHHfPt0qbS/ACQ3bHUH2oRhNmASa76adbe3kYOWI4+TkgU1VZ1RiF29txGMf5xXV/amJdPlb079TP2FPmvYq2mkWWmwr9nhjBAyHxznA/ngVoWl2JkbgbQcE0jNEIW+YhT8vWqGlAxxzxAMyiQkSEjLjPX+Y/CuCV6kXKTuzVaaI1TsALPgAc57A0xZY+VJIOc/hTRGxILsrL064yexppCxyvNxuGFGTjj6msVFFEzTEvxGdoHX0qRZy3ylcN6d6Z5jE5VSVU9R3pC4dmO3G09f71TyrsIsbuhKDf8AypGcrzj5ajEqckYYAHJHf2pHLgblGQAcLnrUcuoh+5nAZVGO+TjikVMMWUs2emTSbiF3qc5GTUc07oqle5x05zjpVKLeiAmB3t1Ax1BpxYIQo61TO9ndhvD4AOO4zj/Gp2d1ULgMf4v8abp2AkFwnlK7MACM/Sms7dUYdOMVHKVCqkgLBjljjof6U4TgKOgPoe1HJZXSAl+Ypyw46U0khlXnLHoR+lRrcx7QN4JPvx1PP6U5Z1Ayx3cZ3Bev0pckl0EO8wkvkfKvfH5ipDIBjPHeqxkmkA2kZDZIYY+X/GmPIY2QSBgC2Ac/rT9nfQC6CD1/Kh1DggMVPr6VmG6aK7RHVxwWPy8bRjLHP1FXBKWUFhtP8I55HvRKjKOohxfyyqN95s8jpn0/nTwUJx6jPvzTcD0z3APakIeSPPKv35qbJjHspYfLwD3pM7WJ2demKRcoPmyT1GaQyeXEzE5xyfpmhLoA9sbfun6CkIjdgCOVPHHcimv03A4PYHpxSuN6kpgtjgmi3mBXfS7KbO+NWDNuYE9f/rVj3XhHSmk8+CyhjYc7I1Cq/fnFb6Ehcu2RnsKa0oBBJGDnj/P410U8RWg/dkyXCMt0cV/wid7axtIjxylcFMRfNk9eT6VKthrX2RrSY/IDlAuDnHIOfTpxXWNdRnCLIFOcKc56Cq8ay3F1CZMcL5jEDIHTA/ma74ZjiLXkQqMF0OCvrfUdNntXju7neyEAE5w3QjIrIvNRCRRzXrERsSqlh948E8+vIr1WTTIGkkLyHayFDGRxz/WszVNK0u6tJYHjULtZjtQHBYY3Yxz1PrXXRzKE7KafyInh7r3WeU3mqQWnk/ZgWWRxnvnn6e3eifxKYYkZVKsw3HAySPf3rn/FN7YW2q7dMLFNpaRREMBjnoOABgjgdKzElurtFiW2c5XgbSwz1wdw/QYr6mGCpypqT/E86UZ3sdFqXifMG2CN375CfdGKRfEhZU81QkgXBRmzx747+1Q2/ha9ltCrXJEWDtjRcnJ69en0rPHgvUy7qkUADDAd5CcfgM0Rp4O3K2tC/ZTL1zrahsBii4GYyuOP8PeorrxWXctFJEiFcjkHPPcDoavjwSJbdUuJVc7AoIydh9Rn+tPHg62tofKZ5JI0Py5bOPXHHFSquCXW4eyla47RfFc9jCVNrGsYHDKwOc9846VpTeOLqRgi5ZuxJqrJpkJiKPPGAMfeUc/lWZNplvDIrfaogqkjgGuZww1WXM4jbqRVky1L40vyskLSFhjlc9axZPFuolBEbiby+ECqSOBTri0tRMziYkMuDkZ4rLOmW5L/AOkFQn3cKBg+/rXbRoYZL4fwM+aTWrNyDxNfQuxWQuChUq3OP8KxG127lk3mV9wO0HJJ9KWS2aUAW93DsIwVPygn16VWt9NdJ5PNaJOeMvk1vClRjd21FrbVmrBr91BKhWeQN7Pj/wDVSHxVfxTFkunjYnB28cdM1nDTnadiLmNSQcKGHP1pj6SzIzpNAZM8RnHI+oqlSoPcqMZPY3rvxRLJAlvFO6sVHmFjy/fJP40+08X3sKiKNyqBCrkdzzjJ/GuXOmXUU6gRLNxnaWGAfTg5qe10e5c7C0cckh4G/II+lKWGw/LZ2sO076M6afxZdSXSzC7Yb3bd5aYGOPxP41an+IWpHCRS7W3DaQOwH9axYvC891fm0jutkkYbcdvBZc8Ajv0/OnxeCtZuoY2tYN8qSNFKjuBtION2fT+WK55UcHpzW07lctbobVp8QdUgY+bL5nbnt61uR/E10OPJ3AepA5A4rjdP8D6vfFpZYhGvmGJWIb7wYDPT7uCTn2rVt/hxrZvrm3mAQRIXWQKWWQ9lB4HP6Vy18Nl1/eaLg8QtjrYPGst1JF9pWOGCRc71bJB9D6ZrQ/4TjT1cIZQWLbRg53dv51z8HwvkS9zLO7WrRseCP3bcbcnOT3PAHQCri/DS1Jihe5lRol/1yAZkPJ6dsZFeZUpZZf4vuN4vEW2Ltx4stxMRDcoij+F92QfTgUVST4eWaF/Mv7lGLk4AVsjsc/Sip5cuWnM/uG3X7HpRmjVeMZIzgnrStJxhT85GenArjLbVnmaS3DgrEzBpGI+8OgIByDk4p0s2pWlhLcxSm4uTGP3QOfmHUDv+FeP/AGe07N6nSqqtc6pr1d/zMGY4Crn9aUEtJkZfABCjoPrWFpsochboSK5A2CQlCWAyTjtznv2q1Gz2ckiyXZk81gTkfcU+n05qZ4dRbS3GpXNgOdyrwcA9G+9+FRT3cUMW6TOcZk45UVTWcTXAWOUvGqEq4ABJz0qtbifev7xl8xiWjYD7oOASfXv71nGit2NvsaVvLHNPFI0hI25RcY69G44q5tHzCSQHcACpAx+FZZmVZp7aONFjVdygYyT3+nSrAWQlXQIZWwVO/hfbH+etTOHXYaZPelbW2C8eu49VHv8Aj3qvo0kv2eV7lgsskjOuCCMHkYI61TvtON3bT27s4WbrL5mTGfoMZHfFaljGlpaJGrr+74DjgMPXFOSjGla922JXuXAd8aghWUjDUsu0nOOF457VXe6jWRiCN/BO0dvWh5fLiG7DMW4JIBHPX6VyqDuUOhutz+UOZAex4FPFwihjkhs8cZx/9aoBJaoDKzglR3PQc9zSpPatlkdN5Gfk5B/KqcF0QiS4jV4lIlYCPJyDjJ96ba3EbxiNn/eE4AwQQcZ6Uke5omSUgqSRnaMEHoRVSzjEc0jwgtbyfMzscbeAAOe/Ht1qlBOLTewjQmCyY++UYHIX+dTIQF2n5iOGOMGqjyMm4AAOPundk47cdu9MhdZGm3XOVZAAFHIyOee9Q6bcfIC8soIyrkgnA49KZK8gcLjk8ghePxqtBLCIZD5mdg5GcbccHH5Zp0N1HOjbXXjB3Edj3x+VHs7PYBkttcReZLH+9ABYLnBz/I96FtNyFJGHmZ4cZGTjrj+lWDNtwpfjpnI65wPz5qOSBZDGPMkCxHcD1zgY6/jVqUrWYhsmmFvKdXYMmQeeoI6k4znpT4o5IRhiCir8oxyTTTPNIqyQ7CmNx3NwV5x260y1kmMsk1xiMMflXOcL2z9TzT99x957AXA25UBBBHIIPWo8GR3DlMM2VBPYd/zpuS7feBQDAGO/rmqptQLiOUPiKM7sKxO5j68dOT0qYQWuoF8y7zj5QevBOaeGGBkZB6Z4qulxb5yGyMkjuefSoptRtYVV5ZAhbAAZuG+lT7OT0SAtJJuBwP4sAA0gf5iADycHnv35qs99GkeVcsegwcn8Pall2xxkjaQo3DPfJ5H5VXstdVuBcL7gV4IBxyOtMaVUU7xhR2I7VRk1JElgZIyVKFyRwAKiF69wh8sqoI3gumeOen6044eW7WgjSLNNHt5VjncPQf5FRo7zRCUBgDkBW+tVDerCAoO6RVUkAZO0/wBOaifV/Lt8pDKBGcy5XG0cn+n8qtUJ/ZQ72L00U04Cg/Iw5ySMf/XpnksUjaRtrqu04HGT3qsb66EMUqwO6yJuyg79v51J5lwcrFKPNmxtVlPyY65z6fhTVOaVtAuTywoxIJ5IDMzHGCDx+fNOE8UZdw6bRk5LdD/SuX+x3moXhjF9LCq7W81U5KsSMfp+easwaLf/AGmT7RcsWjXZDsAKkf3nz16nj2rolhopWnNEc+uwmoeII/tKQBtxeJpdxX5SV6Ae/SuUm8UTTS3QMDybVw8u0nZzzxnGMmtKz0lneazNvHHcqI4XkYHD85O3HHbn6V0keh2sMZgWBItw3kKuNzjjPH4V3p4bDaNX/rczvOezseYSJZNcKRHHHI0a8uuGYdjkjnp+lW7mGW205rhdin5cEkZ2tnkD8P1rs7rwLDeyeaGWLEQiEQZtoAyQfUkE/St2HQLZYgkiK7AAF+pOBx16VdXM6CSadw9keQTX+p2A+a2dwi7mJjIwuQM/TJFaFrJqc9v9oj02baV3E5AGM4J616hLpFjNb+RLCHUAoCRnAJ6Z/wA9Ktmxhkh8p4/k4AHqPf1rGebUbK0NRqik9WeJz6hqbS3MS2jg27ESNuG0HOO3aqv2HxFfybo1kCOwQAKRhuor2xtFszIHjh8sMxLx4yrMRjJqaDSbS3OFt41HBIVQASBgZFaf21RgrwhqV7Gn1ueF23h3xFdXcsJGfLyTnCEfXpSW/hjUdQbGVHKqcHbgk4Gc17x/ZttvyqEbid2D94nuakSwto/M2xKu/wC9gYz70pcQdog6FLseOP4CmW7sxKIoUtwDOxUt5vzE5HY56U5/hxdCxnlzb5unBXKFfJ+f34xj9K9hS0hjAAXaq8DBzmpHQbRu+ZT1BHGKw/t+vdWH7Kn2PDLf4VX7zeZcylIIzmQIpDOoPb6+uK1rH4WRR29xJLKtz5oaNB5f+rzxvPqQP1r1lpoxlgMuxGR7f0pUEfLAYLjOM4oqZ9i5LsJUaa6Hj918Lntr6FrTy/Imj8mYEfcBAXcuSck8mtO3+Eul28QgmWXAUt9qMmHL54GM4xj2716bGioB8u5vUUkrRhBvyT0A96iWeYyVkpFezh2OIf4baEbFILaIx7pI3lmblyFyCAT0zmrE/geyuIfsksCeSis0bhMOjFsjaQOOK675Fbc3DOOVbpTDMqyhNrZ9c8A1z/2ni39pvqNQitkY8Xh2xSO0SKGNXtGDBlH3mwASfUnAyTUq2bISXgDFpGwME8k9fYf4VfN5F8ih1CkEL0JJpyXAaESL8wYDGP51k69Z6y1Lt2KBtmUuoJjjTIUAdfxpqPeyQx5h2F2AOSMqPU1bmvIo4wpf5s7VOM/jQZmAIQAMOh9fxpc0mtUBXjt5BF5f3SCRyDgY78VUlsrxk/dYZxIcndyVPHHp+PpWo0srEswKI2fmz7U93KlVJ5IwMckH1ojVlF3sgauYEvh+afYRdfdRUO4c5AxRWr5skaqpaQkDkggg+9FbfWKy2ZPs4nl+sa3HaveLHbmNEnIkmjX5mY4POeOQP0zQPFa6eqqkCyjfuIJHycggA/SoPEmlTjTZ2hjnYvcK2644ypyFVSeuP61xtlpd1Pr8OkSlYppH2cncAfXj+lfXUcNQq0rvp/kedKpUjKyOruPFUy3DSSthGDhVTIBOeGyex56elSXPjNhFOkeySPICsM7QcdB+tR/8IxrWs6c8LSW0Edgxto/lP74rgdewzz+NQ3HgSeCFriFZ0tnhLxxSfPIZR2I44ODzS5MHdJtXQ261roePGUkQEYO9UwRtJHbnk+9Xv+E5eQIzzruYYbZnjuP6Cq9j4CvLKI3ZeGffbMDDMpV95HK+xB6HNZi+Cbqz1TSbXUp40jvmY7bd9zRgLk5zx39fWl7PAzbs1p/TC9dHXW3jFZdFM0pVnhZQQR379OoxmobXx1DPI671jVcFXk6n0xgdadZeA5bW3tpba3S7uIpmE0Mh+SVOcMQcYA9O5+lXYvh/pxitoboSCRgwZ44zGRznPJPHQVwy+oRvr/XobL27MxfHrxwnzFkfbwzjo/PH6Vf/AOElm1FYIbZovMmYIiPkhR61qweCtmqpEsdsdJhJljgl+f5yoGDn6Z71v2Wi2NhcXM9tAsZndTlcYGBxgDpzn865K2IwUdYRu9zSEar0kzC/4mCa0sM8ZBeLO3ftVlGR1xx0JrP1K+1C1QxtZXKxh9yXDD6Ed+nX613QitZrhmlImLKEVCM4A/rz1qV7K0ezFs8YaIEBRnng5H61wxxtOMlzRLcJW3PJpNb1G5e5e3SaUw/vZmYYxGvXIPXnHaui0hJxp1rcxXdwYZJG3FogAGIyvB7dvyrtZrSCS0nh8tCJVIdDweRzz71FaWiWtv5EkvmOw8wlu7duD2/wraeYU5QtGFiY0mnds57Q59X1W3ZHm8krMUlEi8oQegFal6ktq1tbEmZZJjhsYC8Zycd+/wCFXpLJZQcyBJFcPuQ8Z+lTxhtpji6xjBY4znrXJUxEZT5opW7f8E0SaVrnF3r60dQa206MTRoSRKXHcZwe2eauaM2sXNg9xI0cUsYKhGHPXA57d66hFjdQpI+U4JHBPbB9e1PkiXzEC/KAR8vTOKqWMi48nIvUSg073MGe0nnVWhctEcxTF8kMMEcfQ0unWFzYWkcE80ckkpILKhwAQeM+w6VruXt41URbmdwDt9T/AJNMmCiMbm2ooI44II/rU+3lJcttB2V7lKO0vhqMcq+X9kVWVkbhgPr37n+taTxRTLE0ZIzwCDn17Ulo87HzZWHlMMqAc/r9KmYSocKqbc5BJ7e9YVJtyXkNFdreV3SO3KCFQFffyWwf8KhvbW7SPZbDeMHC5xjOf881eiiZSy48vLHnOWxmoftJhtpZpJOFJXDjHfFCnK+mthEH2O5jkCQOoiaPbzklT/e68/p0qKC3lguZEM5e1m+4f7hI5/z71Yt83EC3EUwBYgBucYz0q4yK5+cbkHP3eD71UqrjowMRNFZYWFzM5+zgFZEbBk9c+nGBS2mko0hWdQ8CptSNjuGM5B5HOOOfrW08KO5Un5NuGPc+1IlrGibUdjxjk8mn9blZ67isjNSyWwmQRjdGilMv94g+/tgUkSgtM8pKwA4Kvk447Hoa0PskfnO4GZGAwSe306U94llYPJGCAMFW9PWk699xlJrMPCgkiRd3APdV6gDv7U20srayijUDEC7sBz9zOMDn6d60DAnmJM3IToPSljjdDIZW37ySCO3TAqHiG42uIrraiSZJ8rIqghWI7Y/xqUxpFI2A+SOx421KRyqgYQDGfpTVWZ0/eBQ4PBU5GP8A9VZuo3u9BkLbjFGpZmkdsqCMdOalEapIDtBYckgdKFdXkdedyAYyOlNju4WVdrA7sDd60Pma0AllyFIUAOPujsKinikY7VkYMB19j/8AqpsNwJlbAAeNirZxkD1/Kle9gSEPIwAJwe2KSjOL0QEohVmDlBuQEDPPXBp7Rq2HOQxGKrPeBcKWGd4Xgjr6etRLfkJJLICFL7YyR+A/M/zp+zqPUC8zZIVVBI9fpUayAzDaoxyDn/PtVSPzDJJ85YhThN3OacjuYYmnRVlK4KgBj+lP2VtBlg3EMMxiXajE81Eb+NGxlW4ycHpz3qmJm+0RSz/KZDsEUgx2z/Q1Rna30SCeWeUu80zMMrwFPYfpW0MNF6PcTZ0BuUAZtoOznrQbgOqFG+/3A4Ga5ddUht9Jgmcl/N8tmGcZL8L1rRN1Cl81sJGV9oYAng45x705YNx6Amnsaq3UKyGLeNxppuTyo42D5s9DWRFDG1qbiPdNNM/mKUGG5PQ+wGKLi/tnaGUB2eQFHQLuCjGeaSwycrLUZrJP+6OX3LuxnB5zzVUalF9qFs0jGQkADbgj6VnTzztaIsCNLKoXaQdoYZ+ZT24xSrOt7A81zbfZ5oZMeYfmwRzkf571ccMlrIL9C4bpfNn2qf3XymRQSc+/bPWrUVwWcNKdpB27cjJyeM/hVVbFbq1MEUzRxSZkkIbJOc56/jSS6czzxzwOVMb7GPUOCODz6f41LVN6XC5ZlcurhW2uANoIx9etUTdS3U1s8akwxk5UgguOmevSrjwpHK07BQUGB3z7/wCRVaa2MqwTINqrJlmHDBeeOevNFNRBlmWYonmRROHxgHtz6etQpp8ohdHuf3juTJIndcenb0pYpwAkcI3uWYhsg5wcGpZLgN8iIwOcEZAPPtStKOiGVI7WGXy4YyFWBRJhVweexqttnmulghPlQSxEKQfmTsOD0FaK3P750ZSqx8B2XG78aZcXaEA7QzA5jdEJPvg1pGUr2sK3YjsEkRvJncOIowA20ck9cfkKseWs8hkkA3pnGTj9KrNqKGC2mx1PAx16Dn0pwQyb1jl2Pu3fcJBHXH5VMk2+Z6DTsTjynkiMjfPzsXPTr2+lR+cjXkkBRRIq5GeTj1qvcTWwWe4kxuRCoGAPXoDUCtCbNZnnCmRlLdQR/X0qo09LsTkSve/ZiITtyo560VCyxW7sryeaSd27cenpxRWipw7DuwdHvLeSzv7eKRBjAY56Hg+vXFEuk2olRpbaNplhWJ5Vzkp1wPxx+Vc7DrKQrIbw+cEJIYfwgHvjpXRadf8A26IM8EiqwOC/AB+vpW9SnWpK60RKcZD49MgtxBFJIxtYwSob+Ik5O496szCB4jPsZkB249s84pY2jiBSQB0DKEU9eSPzxUItbmK7VRcK8KHMhJw2DnjHtxXLzOTu2W0MMVjdxiNAruCqlT14Pv8AWr8tvBPH5LpGhA2LkdAfT8hVOWy+z58mRUj8wyEN0YHnr61oQSrdWyy5Xj2zgZ9fWoqSeji9AQ1ohbrKLeKNHcYUj+LA60itPbw5ZVWTAGT0ahbiJZLf978ykhskccdKbeoJY/OBZ/LIkCoCSw9BWau3aQDkmcws0SmVeq56k59veqkTXT2rRQACRSd+44wTzinLJcxeVJI8flmQIqrnI3HA56fhSWljcx3VwDc7rQnKgYL59xWyiopvQVy3pslw1nG9zEIpWJzkjjP+NFqUN15axylA2Fck9Rn9KpxXxv74wrC6xIAxfpwP59KsPIXhmaAebMhYKIxjpnj25FZyg7u+l/wBPQu3MgIZHQquQvpuz71DLtmEyl40lRQpPt9e1MFs1za27Xf7u4jxIwB5z1xTf9GuZxLGoMqnDYH3x71EUlp2CxMIQ0DWzll+UBRn+venlLcIvlOPMJ2hvVsd/Wqcrujgyb3n8zahXsucZx+NIL2JprrBG6GULgnpkDn9av2cnqgJ4oLTT7pMzOTJuwWbIzmrKtFNINuNw/i4BPXms2XUYY541aSF5WBGwjkH0GfcVGZ4baNWVSbkocKD1bpih0pys3uF0bjSKhPIwe57Go9gkHlylSQOGFZL6pb/AGCF5X8tpCSRkYBGDg/pTdJvZrywiklOxjHl+nIB60vq04x5ibrY1ZEQ2ojmkIAO4t9DST3UR8tScgjdkHpVFpgk0MkLSyllZNw+6MYIB/Okme1gQzSwqUlIQsRxn+g4NNUXdXC5fnmKW28DJByAh5P+eaJ7lNywzBBG/Zhnd7Yqi+5/IhQDyRzuDnjH8/SmSTNPqCPHukCSbXJxtAGTj3OSKcaCv942aDyRW1uPKgUZAO1FAwT/APXqQSGSNVYABhnAPIx24rIF1mQTqGhWUFJhkEKy57Z46GnWrrbRS27mU7VZw84AC5PGKf1f3bvf+vyEKmrRz3KWio4aSUoOvQA/4U281aWO6jtYYHlaZhs46Ecmm28drE6xQgG4ZvNy5yxB4yOPp+dRXEMcaRuxbzoVZVdmx85xk5710KnS5tha2NZLhjmBW/epgMwxx04qQM0ISKVgzN/Fzj/PFc9pMgnurpoT5cnmZKkEZcYzyfX9M1djvE1KeSDJFzHlG5wIz7/l+lZVMNyyt06gpX1NG5u47WJXklGMgAHt06/nTku5WjgAUFpDzg9q52RoZNclUzSEW8YdTglepDZ7Y4oNzPAtwHVpFDbYJEYsBnoOOc5P61f1NNLuLmN8XfmP5YJJUnkY4I4OatNMgXzC2AOMgZrk7W5uLfTXjuIHiuUIjUsAMgkZPuTn9KuieaKVYDKVhZQQzJnawPQ1M8FroxqSZt+YJdzgAADk9yBz1/Gsy7hWe5tFtchHYyOc8HaOP1x0qC8vdsloI54lUqXlCggsABwMZ55H5Vmz6v8A2xa7NPQeZGy7zuAwoPTt1/Kro4ea95bClJbG9NdQ2CSsysDsxvHc+579TWbpl5tsoUvJ0ZbkEhG54OTyCPSsi8vryXV7e2vLYQ2kwIDOwAJUfNwOnUenWn2Qjg0ILJCZVDHZKYsvEhVtjdOBxj3zXVHCpQ97Vu36kc93obF5IlxaNJEC4DLMD/fHHHHI6Yqta6lLGreZGq27FUchs4OOFGP8/wBLlpYzW+i28ccoEnlZ3EYwSOxHbJqlJZrYX9jZW2GFy5knmPBXABJBPr0xUQ9m04Xv/wAAbb0ZNf6gYiBZqCFIPnsDtQdfmagT+brUeUk2yRB1b5gqn8sc9e9WtZsbm602S1tJreJpf4myMryecCqUkt3aQw2qgzziHAaNQMtj17Y/qKVPklBcu+v/AA423ck1G/lRMPDJOArsyqpIVhjBz6YJqppWvf2tbmVt8K7tpO0EbMjjP1BFWbtbgYkeUrLMDGVhydpxkkj8AD9etVF8Pta30LGQpbwwjzR/Cz7s8eh961hGiqdpaPoJt82mxLolrb6rPey3Kh2ExUB8kgAnHGeD9PSr9pbXDvcwEGe3iJRPMUDPAIwev41KkZhulEEQht5w0skgyfm46+/P6GtKE4fax3IU6KOnrmuSviJXbWz28ikjnIdNbTLe0t0klTzx+9KOWC45HJHtj3qea0UyWYkSNpkYuW+ZcgHHbqen61pNcRNemENlH2rswf8AOKsyrHbiEJbg7PlUkjK/n7VMsTO6b3f6hZbHP3csml3DSsJHtnf94GxtTPOMfgK0ZJ1EqxzZMMyYRx9059T9Knu0hvk+ziJJI3IWQAcqO5+vNV5Yra3mhhEbyRbNqb1LqnqDz9P8aOeM0uZalakkUlvDeSROxy5wc8c46fl/OrBEdlDt5MWcBhkkk1XyLe4jtgMxMNwdhkr16frUF4JkgKlFlkVtyKHGSM8E+3NZ8nNJa7hexoxxR+UI2nVmYYy3JJ/Gq4EL3rxSHbhcGM9GOBipTu8lRlNxTJbsTjtWJqF81pLZ4jcoXCyS4OB+OKKNOU20hNpK7NhykjgxsCAMKCcAdqjFwhOBHmU8tt7f/WrmrjX5knNhaYa7BLYVQAq54GTz/jWRfeJbu01P7NZhY96DI7h+/J/l9K7IZfVloRKtGJ30c4nBb7scZJDA8Ed/XvWPNcbL2F98bCIs6BvlIyOvA9M1DcXjQXl1afZ08yKISKV6OMHPGeeR/Os+4kn1NQlhPtkwH3OvG9SCBx1GOBTo4azu9v8AMcpFm8v1t55WhuEUEA78gkk9gPTG2rttdq8kDMwG370DEhh7/TmubvtXjt4HltLpI7rCedEUyufYY61T1t20rdevNcPcrIryRyDbGgYcjHXrXasJzpLqzN1LanXXVvcJqqShV+ySA+dG43cgdAB1/Ssmy1UTR3s1tZqba3YqkaLgrjvz/ninR60/2SC58+JVlUMjZPzcYOf0rRto7ZRiRnKODgBgBg4yeOeSc/jWPL7ONqi8vuKvzO6ZIqo6hkj3AjncCSD6HFFVvtNvB+6geFI04UPGzk++R1orFwl0HzIpppFhBdT2YWUwXEAJMSnDPyTknPpWzMZYbOOxbzHb5fLdeuOAeB35qOS/EEaxgrGs33eCMZP1z60kcHn3u9G8xoQCrIwCgEe9Kc5T1n0NVFLY05gqRxRMWMyfMOMkf5JqNbpVlieRuGyMnjcAc4/pWRqhaC/j/fytM6McrzgD+tYljfXOp3i2WNsiAuZHO3aRxjp7nilTwjnDmvoN1EnY7K/eNHWaQNtQghWbHGcH+dV7+9YRLJDA5t3U52jgD149MfrT44JpIhIJP3ci4OTkuc4HXp1rLK6j9uMfkNFazDaAW+6COc56DrUUqcXpfYUmVLTUItQ1COO2wMRl5CcZPOOPU9KuQvc6fqaebcB7ZVO45IyT046+tUtC0ldK1C5vhGyqshhigkGenBYEnJ5/nU+s6Vb2l4Li5u5AszlQqtwAe3511zVP2ns1tYyg5WuyzqF7cxWzyCFltYpFcMRxz7/jmtqzvrWS3eZVESt/tZyAOvHvWBM8FwJdOkuI5VkcCLym4ZfQse/B6VpQ2cP2qLa74jXY8Y4HQEfNnn/65rmq04cqUtDRN3EtNUmkhjle0nKzAAyHkEHofarMyyQXTKsHlRswLSlwN7DHXvk9PwqHS7Iqt2zwBYojtjjDfMExnHXmob1Q8MNnMzrDcMArjOV53YJPtUcsXUtHb+vyC+hfkkXLSFo2LJhVVvvVWuljNqJLVlUSERRZbbuYHgZ+v/66ui1S3EbqkawwqRGy4ySRyaa8Lvul+zFRGwZPNbaARk8fnisoyirNDZVFyDdS/aEQKMKoyd+R1PsKoXltcWs8ty0YuY5nQYAw2cr247jr7U260m7u5ra5ZraFPNDl7flpF64bp7Vd1aTUJLO4lSBJ0SL5VydxP94AZz19a6lyxmuVrXRkO7XoZ0WhzXEb3M0xtl3GWGNjyrc8Nnp2qszebJaySsPOSVlZV/1akg5UDpycGt8Wt1DYwJdmKVHA83PHlnAP41mXFlJqmuwNY/uo7QKWLKcPjBA46da2pVeZvm2V9en9MhxS2Ll1axy6ctp5bW9vKm2cgY9zj3NZolfQmvYU/eWyOsaKxbcoZVxlj2xn/PTobgPfx4WIxSqeQ+eVz2HfOKiM0N1cx2ex43T97I5XAYqR1z16jH0rGlWsrSV11/zKa6ozpLtdKs7KOaZFuHdEJVPm54yMnnvz9PSnmza4tH0u73NbuP3Uin5j3yMdCP6VV1nw1q2pXUlzDcqhiDPbKr5ZzkkAk8Ac9vWjSLe9+zW8t1ZhWsIvmWTKu7Ec8g49cVv7jpqcZK/XyfT/ACJvrZozLfUpbe3e2meSKWzSRwrKQZME4756c55/Sk0fXRJpEjzXzQSNI0i55JXPGPU57f4iq/ix5rU2d7bmQXd3AySx7eQud2cY5xuOSaW8s1i0eORdCEmmKilVNyQyOw9z05z1ABPGa71TpTgpNfF6fqZ88k/Q6rVPO/s+0cRRyXEyCPZgEsTjLfhzz2zUqW8l1LZSSKEmTPmx7DtIHUE/XH1Gao2YZr60VpnjNpCCzqS6EEAcfr/nOehecPBJg/vAPl38Dp1/KvHqt00opd/xN1rqUbsvdE2VtCkdzGOSyghRwcfTn9KeulC2SRZriNppG81CwwFOAM45qSwh23T3cqlLqUBSuc8DgH+VJc3kF3qCWRRXkTJbk4A7Z/SsHKV+SGy3/rsHqChHV7hCzx5IwjDaCMjI7561Q0eCBby8uYpCwlO5i7YAPuOnbrWyVDL9nJWJhyoTqO2fpXNR24XVPs7XAjjSAYkk4DnI3EZ7fj3rWi1OMle3+QpaNGzI0S+bNMvyFdh+Q/dbsD3/AA9aSLTbK3itooFl2Qv5wyfmJwSM55/DrT992IGMKRoYTkpncSoHGPrgU+JZ57hb4Pgum3yxg8YJ/POKzcmlv+IyK8tZJFnmXy8Khblc564Xrx0X8qfZxSzxQ3B2R7kAYMmCOnGP/rd6kO2GYyS3ACEjepI+Xkn/ACKkmaK6A3zbByApyD14P6VLqOyj+I7DbO0ito8INwXJ3u2SvGO9Z39lwxm7Wwty32g7JHHQnLZye+M+/X2q0jbZDtnjRIl+aJM4PpzgdhzUkcrR28LsyvE552cBTkfl3P8AjVKU4NyvuKyGQKrypauiyvEu5WYZB9wenemalvhl+0MEeyVSs0ezJxjP4j2qwJ1PmlY/LXggkEck5P49Kga6giiitrhVmjLYdyMKDycnj2H50ouXPdL5ARajezW0NnHa26Ga4XYFBC4xg4yfQZq1ZxRQ2q2E5ywGXG4nknt/ntULKLsSGabyCkuEJAyVGOefxqIRyPfPOBtRogiZxmQZ5I7dx+dVZOHKtGLrc0yBEFDMoBAC7W5/zk1ELaWKVzEqEk/IWP3Dg9B2/wDr1nKrzW8McxYrIxLjJyeRj+n+cU8amhujZxLGhRV3SbvT+H1/D61PsprSOo7lq7MNqRFHGpnuA4QA7STjPWs6yu3l0wW11hJUUxByvy5HYD8vyrmtQ8Vm2lt2vLWQiOVhHKoI5A24DdCeen/1s37C/a+vhY3dx5MhjyjKRjkHOeO4rtWDnCnea87+hn7ROVkzp7e8t47YbBuhgIQgL93/AB4q1NKyo0jAKhwQMcj/ACc1jwRRWUjSiS3845ZyJCqkAdcDj/PrVDW9WvGFpb2yuxuJWWRjgYHfBPHr+Vcn1bnqe5sac1ldmppTh1e5gZPKmlZyh/gwPX1yO9TvNd3b/wCiiNog5Vmbgg44+vXFYzmW31K2tbHaZmBe4TkHaD2A9+M10EV2qwIWUAnadoOW57cfWlXjZ8yV77BF9CjdSx6deLGjOt1MMgF/lPr/ACqwHSzgVQznzWJdicYJGfwq15iv5kZVfNjYFFHfjIz71Ta7bzXnmtAqDliDz7Zzxzx+VZK8la3/AAexSJwsX2NkDsSRwSBlffPasmAq2hymfBupAx3ddpOcADjtjP1q5bzyRahOzSB1kIVIQc4A7k9P/wBVMupYhcrBLAsjMu6NS3XA7gVrBOLt6MHqSpK0sabXULGu14zww6e31ocvewSCBEk2upxKdvTn6dqoXd4ml21wRbAMV2mZBg5wOvv1rEjvNQhkbzWMUe0TfvudwJBOcdOAa2hh5T96OnYhzUdGJrujQfaoLmxlmOqXEipKzPlVXGST6dPWo7TT5HvLGza1MttFJua5IKliF3A57nOO/wD9a3Z65FcXGy2McBLCVhnduY+vt0/xq7ea+sMHn+RHGpJBwPvHtj9f1rt9rWhFU2rvz/roRaL1uLfwraLc3ayu9yELoGHOzk7cj6nv6VzM9vdaVbW17B5hgEW6X7O4++QAOv1PQdvz6SCSeZ5pLjYyzptSNuqjGCeOxwf8eaS7nNv9nmZSluvCAIAnYfxdsHPrx6UqNWUPdav/AMNsEop6nNQWbNavJf28oknuWlKJGxLKRnHb0z+NJfzQ69o7SskwZ2XeIky67SAAeeh5/Ot7U9TvIUdoreSWRlGxhk7jjqMY79hWRJbNb6Yl8gdby5mDkRFgu0noQTgEcfiPwrrp1HJqUlZ30M2ktNzKNhqt69np7okNoh+ZpOCqg9OuenYdzVjxDf3C6pDa2UfltGoVjhtrLxj26g/nVvV473U9dtrTTMK0SqXIY8A9Sc9f8+9U9RtdZF9c2rX8fmyts8xlwCAuT1HUA/8A6zzW0GpyUpW2vb16mbVk0rmDresEak32PMa4+dXhD4fJzg7Tx04oqF7PUdPdre5Nqsqk7g7Anr+NFelBQUUkkzmdSV9UesGxN1b3AvIg0gYiEI24OvGPwpiyu8CyNAY5Y18ty3Hy9xnvjBqm97P9uRbmF0s2QKhXPHOD+uD+NTBLu8sriFbggMCYzIA3AI4zXyfJJL3tj1ubsWb61nku7A20saRh/wB6TksRgHH8/wBatpbRTQrNEiDa29mOPmJGD/PvWZaS2bMrSS/NEdj7JeN3OeD/AJ5p0WrxpCEtZHmEHysVHy9QAfUHkVMoVLKMehV11NVYgyssrGS2AD4U4CAcjgfSob68TTLUySB3RjuRiS2ORWJF4htZL17e5aRHCt8wGDyQBz06Gs+PXRqNyLC3fKMSiFh0HI6H25+lOGEqN3ktCHUj0ep1xeKeNZdzYKgtI2Omece2P5CqmpabaatCkc6yIocP5icDr7g+/bvTLUSM3kNLkIVIIPGMdPY0t9eRGZPJYuzHbj+6v9cH2qIxlGa5XqU7Nalu106GGxeCDo7FWl2/Nk9ORjp64qXTYZbK3eylmFw7FmVyM5z0BrBtNeMd26IG8pAQ2AevBwM9fp9atHVzcXhiRIYmXPzMy5UY6+o5OPwpzoVndS2epPNHoWdSnOmRQx+Y8pPyTNtPyjj/AD+NaBs4/KiYJ5ibAMNyT2yPz/WuRvbm6Vr6zlcPLOxQbDkEBQAcfXFaba+LDSgjkO5jxkHqe+P88U54afLHl3YlNO9zYuL9ftBs1jeMHOGRc5IP5dxUiXTWl95M0QOItwcNndzg/Tqa5DRtZbWbsR2sbvPAc4dztUcDOM89fzFZOsavqF3rpsmkjimhYhcMNvVefz5q45e5S9m9NNSZVklfudnPrC6cCfKdASWG85z83JHtUlvrlvczN5Z/fqPljBHJJPX/ABrmtW8SajZWoYq9zZM2zz5Iht35OQM56Y4/znG8NCP+1YJNRV3WZ/3Unm46Z6gZznito5enTc5EOu+ZRR19x4ntopWS5RlkDDIB46A/4UsXiOCSaS2gURtJgb8/dyOvPpzT1sLNNW1K7u4onkmKvF5qZ2qFxkDucg/pWHeaFdafJmzCTG6m3qxwDEM5AGTwMZGP/wBVTTpYefubben9IHKotWb11rMUZmmupZI4ogdrnguwU5x6/wAs4qhoup2+pqsoun/dbi0O37ueeGI77c965rUH1XxZLKlqBb6fbjFw7OFRSM5J5HOD9Kz7i9mTSornTo7WO3tYvIkkjAVp8kDoeT1/U1208DHk5U7S/L/hzN1nzX6Hp0WqrDZSSXCzFEON7RnpnGQadBqEcSyC7XeJmJCSJhwOuD69fwrJ00x33h9BqcvmXIU5CPnOG6Ee3TnnPvWPr1/aw2lj5kzTXMTDKo4x6FfzA/8ArVxRwilJwtrc2lUaV2dRZ20tz4kGoSo5jjjMcJPGcnnHqOBVmzvIJZrqCJmE3mMGAwQQDgDngf8A1q5xfGWwx2sizwBQAwxgjOMZ/PjFPXUbOCK2uY3YOzsRG2ARk8nI56ZP8jSlhqr+JeS+Wo1Uj0ZNFql1b3U8T2fl+UCzcjGBnJz2GKvW0MGp3pnXUZmiAH7vAznHf25rLu9TOo2GtTHBtYYyqlSFfJBJHXOOh965u01SOwspr61juIh5uSrHKgdOvr06/wBa6FhXUi3HSW35Gbmo6PY7aTXkE7yzS7Sn7vZ93HIGSOvXHHpWTbeJLOGSNpoXM+473XjOOmOOnH6Vjalb3N7p0N9Z6cTPsaadt+4qMA5x26EfTms+bWGk0ZI9kdxeXTLGpdiGXngA9gMdPetqeCg1ZenoZyrSTsdpP4ytDCEjjYyspUkDLDgZGPz9uKtRXNrPY2tu0sDyjC7ppQpxgHjGf8j8a5Fbiz8NeTa6tZN9vQFvNT5t+48c+wI/HOaIfGcTSy3c1rbvdBQELJjaB7fnz/Oo+pK16Sdu/f8A4BSra+8zcvtR1WG6uBaiS6it2w23BIHc9Ko2vimfVpktftPkyPkJIR1J4Azx9eKn8PNLrcer6vP5ywz7ljkIIAXb82Of9n9Pwp+kW+gQRxpOWu5bBnjjlkwQvJ44/HGc+vFDjTipKUbyj2XWw05tpp6MgluJ4vEb2V3eySi3Il8yAbuOMDvjk4561tX+ouNKjvImWSFpkjaPBLHGcjj+fWprj+zrZGuZgqSvEFUqpLqOMY9+nbsa5XSG/wCEhszYm5a1Il+1O+3AxuOAAfc+vT6VEVGqlNqyja+n3j1g7dzoRcWrW88Egjs5GYSsHX94VHzHHpwD9KLLWIIpZIxcqtqG2qzOScEDHXpyD7VwGkaj9qvZ7WMRXF5K4CGSXaWAOO/UnJ4rO1FJdIvZILt98gbf8pyCDz/h/wDWrpWXqV4NmUsQ1qkem6vrcJhaV5ZI8oGRARwpOMn+v4e9c9YarJLbAPetvLKUhxnJBGDnPGa4KW8kddpMoQ/MZGBUfTHevUoLieWe3SKxiQlT84XarbcbRnGR16ep96uWEjh4JbkwqupK+xal1QSyWLymOZG3edAsmAMDgcdfyxTv7QlluDLDGkllAD+6ZsbTjqc/w/8A160W0hbDTpzblYriVt5kK7zk9uBnHTpXNamNRbTp0hhjhujDiQynbu9NoGB1z/WuCjGnV0jtsdMnKK1Itb8SpPqFvNpsjbpMwhVOMEkY5xjqP85qpDNqNxb/AGGZYWvomJleRwAO/LDnHHHbpVnQtHsH0+BfLF1c3AWQSrGcLg5AUnHQjr7jr2tDRr3SbCQCcK16SbhW2/uxjAI55xtrt5qNO1OO62v/AF6mNpy1fUpeHIrbULeaSa1lnltVJkBkyhcnJYA4Axhu/I961ntNQks2dXtLSZiHjRSWyo4GcHuDj+lV4LePRrpNLtZWurO7XLqFCKgOeCQOAc9Pb8K1r/T9LFk1rkSSMmIHJ5RsngY5HQfhWFaqvaXWz266GsI6WIr/AEq7l0pkt5DA1upkDOu4yHBz7D73FcxHqt0dFtApuJEMqCYGLcFXOPlOOvA/P6V19neX4t2hu7FtzAxpIGDq2AcjHUdPSs/RWXwzo40+8LmaSbI+TJOTnAHIPpkd6zpVHFNSSk76L8wkm2mmbtp5kVkhiHn3SqCTjBfJ5z+v6VjM0ljdNqN/dqFt8gwhsnoPTn3o1jVGtZ7T7CxluppUXl+GyemMcHgelWtV0qG9sJAyhtRki2ArIdq8dcd8H61zwjytOe0vv/4CNG76Loc/eeMfs+vSXEO3yFTYyt0Dc8nA+tPsNQu9ckMxvTZCVWmC7WyVyMAc4/DP4Vyl94ct7aM2d7OF1GaZYyC3yAHPzH8O1dZBZafYX1tpVtC0pVVJfAI2kAdQOBjHX17mvUqUKFOC9mte/kjmhKo372xDaS6zfSW8yhzbHManeAS+D1yOg/oa0V/tG11NHv2gMSKVWTzSWxkYU46Hvn1qJ9Dm0S3sobSaSa3efLeYMGPnOWznjjr+FSXKjWtQlufMzEB5XlQHJ3AnDEdDjdXM5Qk7q3Lr01NEmlre4/xHBLLbG+tmMsEJUyxqcYTPXPfp0qg3iy61GK1tLHBmZwo3ICCTu7nIrRuWMVlDapGz2bKIVkuG++eeCAPQen5Gl8O6YfDumSlhFM8sxcKHzheOMkc8CojKEKXvq7W3/BBqTlp8ylLp1zo3hy/k2Sszrh18obfQ7SP94nPtRLax+J1t1tMQPAULMSSGAOOmcfnzitee4a+smMqCJJIyscbggHg9R6cD8BWU2qx2t3bwW9tCibSsmzHVeFBGT1IOPWinOpJXt7w5RilboapkMFi87RjzpBjy4gWI69Bk55/l1qsd+oeFp7Z0DyCM7RKuCrYz370yLWbGxtT9liVXiGFwPvA855PHY1ijUJJ5kg8tli/5atCCwVTyN3Pcj1ohRm3e1rO9xucVoWdON3pUsbTvNJOgwZkZnATrj0zkAGrV54gM1xbzOv8Ao3mfJK/AOflztqxqepW0dmLiGYyoDsEAwQeQOnbvxntXLmOfWLdrnUfPh00EiPyQpQFeA3Xgc46c1vTpqq/aTVuhnKTguWJ1kmq6dDc+bBtkuXAUyR8bhxx9M9Ce1F/phEEctpNGkgJdrhULseDnPp3H+TXnmkagN7z3LLG8iiKI5wBjnPr1A5960be8F94euFF9svCTgOQEBJz265/TireBlTknGW3zJjXUtGPttcsbpHn1S3s7m5dyS8jMpA9P8+9Fcgiy2YKXe1Hf5wC2PlPTt7UV6bwsW9Gc3tX1O1tfEmqQ2O+S0X7OoHzyJuUE4PJz15HX1pkGpyWti95qImzKCLba2FcA8kevf/D10r5YovDN6mpIIAxG61C7WHQBs89eO1c7r9/FBotpdWpLohCSQyLlcFc8FiSQOPzB46Vx0YQqPSO7OublHdl7StTjikaWVHjMK7juA+fcO6nqTg0v2nFjb38BmjiF0kc05jBiGWBwMcADOP8ACsdE/wCEg059QubjyRBE22MbnMnXkZ6DIOeAP6UB4hWx0m0095FmhJ3SRlSFQgkjIBG7J7npXQsNzN8q1vqZOo1v8jpMQap4n+0NeBVwrSliADjAHT268Dt3zXRQX2nX80tsYoIZoflS4TrnaecgA/8A6u9ec23iC1trW+Z4IA9y5CKVOIx1G05z/EfyFUz4knt7tnjXEbr8oAwAcdcc9jSngJVNF0WgRrRXzPS7/V4bWz/sy3nkVwQPkO7Geck/TGfapZdZtodBJsWmNycbYVTLtk/dyc/1rzbSJdQubyZ4rmIbfm+dsBQeMn09OasCS5+0pquomWDT55SBcQgAFj1+g4z+FZPLop2b219WNV2+h1Or6nYrc2LOGldH2yKCySZxk5wDlcdD70ywubjULi7vdKZwImZFiLZAUgHqep4PA/Oo5ja6zrZ0/TJktYpbcI7yAv0YjP4jHXtzVS0s28P6rb6fZ3ckj3E43tIuwZOOVPIx+fShQiocq+K2z7fkN35vIkuPEVs6t9ptZWuGB3MQFKkkZPT2xj3rX0jX1F/Dax2du7SASSM3zfKTg5HJBzjgYPTisTWjpH/CayRTRymHyt0wjk3F5D6HsOe9anhlLbRRJe3IlUljGEmhYbI93y/NjAz159KmpTh7K/K7taL1Jg58+ux0CXU80839nW1qkhZAs0YKtIerJ06Aj1x2qlpPh65ex1j7bZKuoH91HL12YG4EEHjr+lT+HPEFnHPdW0cn7tJDJ5ZO7JYg8fQ5HGavQa8HuJmwjW/miNWBA3DGOTn5u30rzputTcoQjbbXr0/qx18sZJXZVvLVYvDFloaK4nlYI7xLvX7uXbA9if06Vmf2Zo2m29sry7QuW3rJtbd35PXOQMf7J69Dqz6u2i3V6ZwNkzIyyLlVQtxhuDyOD+FZ2r/Zdbt9O0S3kgZlPnSO/wC7JVfvD6sTnqa1oOotHflbbbXpd/cZzUd1ubtrcQ6lpyC3kD3QJaHzTjaAcH0JHy+lWLyEXQhguZ4bnAzgAnDbducDIPPqO9c1qVlDp1nDNor4kciFrcNuGScHDE8cn9Onp0mhC5htHbUQIp2YEoxyNpzwDk571y1YKnH2kHpfRdS4vm91nG+Gm1Pw6+qBrVZIEmIZWRiX57LjoR7960LZLPWNM1S31FIktnkMlvLFlYiD908cHH1Jx9KvePna30JXt5CGLqoLABcYwck4wO/+QKzGnsNA8I2dzbwytcSqqopkOXZs/KuM8nsPTrniu6E/bQVVK0pNLTyMbcvuPZIxfCWpx2t1Jp0yLmNhAqNJheGwSPxyeD3J71q+IdA+xRWFzamdr1ZkVmdtyYyBk5+7zjjgcisDSLe5vfGcERjuS2VdlcGMsoJycdj1r0oadElzKk5lks4YwI42ydrHAwc9emfyPatcXWVGspJ7q7XcmlH2kLM8t10Xg1B3v4UBRVh3xLlcgcfMMgnGKittauLaS3QhphGyhEI3Z9BjHIr1LV9IXxJpdxpsYW2jikHluxJAxtwdvHuOvb8K5PV9L0mCfR4rK9aOWO4KyyMpAbPdQOhHaroYynVSjJa9u2n6kToTUrpkdxqt9aCS/eygNtcRNlYclTgAEsuOuDj8vSszwvq+zRrzzo7VohunEeeF4JwAehHHr+NXD4Y1xtQK2t9DIJ5Gw0bECMOc7iPwHPP0rn9T8Matoml+bqbxxvOzRxxQ481jzzgDpjr9R61001QlHk5ld29ROU1rY3tCunvLe61GS9MVpMxSa3QlCeCcLnnqQOvtXTHTNIGlQQySGWGJtgkIGEU5AIOOOQGz355rjPDPg46v4ea9TVgsjM+YnTJXaexz1IOa6XSntZ4Do4TJBPmiSUgv2PzDGc5yPw9K5sVy80uSWz1tpY0p/wB5GD9kvtc8bWtjdSSzW8QKfaE4SRFO447E8jOOeT9a29futFnv7WzbTwkSOVkEShM5HAOOvPp9PU11OnJYyae1hOGRbXCRqDtbb0B3A8kjnPvVHTYIL/8A0q8gj+1xtutrh48joQGI/Xtw2a5Xik5czTSjpp59f62L9l+Jb0nTp7bRjbW0CQztKXjiddoVSxxn3Kk5698etZXh7QE8NyzR3hS8vrrLq2xiFXptGTjr3468++xHbX11qayvNGyQhgY42P3ucZ54GcGrskIMxElsxEKYQxOSTznqOnQGuJ15LmjfSWr/AOHNVFOz7FKG0kGpTzXTRxxx24SMFixG77xB6YGDzz/jmyRyabNPOkE72D2u7lclCM8cewPPqQfUG3YQXltLO0ljKIWfKsV3PjjAzkYPJ/Piob68e1urS2hug5uZissL4PloV4YcnBGBx+laU3LnsncTsVfDOl6cmm28gQm7hYyRSMgUISSvJXGep6/0FXLvw9oV3DLqN7bfaLgnJMTsFByQBxkDt/k02zlt7Br2EXEZNuQ0Ma/cK7QcDkkDIx1xnPFXb65hureG2tYA6u6iRQSAV44yOucAZ/OnVnVdXmTdn8tNxcseWzRi6P4WF/pN/p95ZyR2txOzQyN94p/DyMjGAOT1rZjt7u90WaNEQTxIYotnylgoHJ7EEqBj61sTXETW62yTNbgD5QAAQO2B/n9KNjK6PJJ8kedrJj5vY/gK5Z4ypN80l103/rUuNOMVZGHYm+v9Mht54jbXiKqsGYHc3fIGRjg//W5FVde0hNRt5rSNFnuip8qaRsGJQASHxjr834EVdneS8BNtdQmQMN20nO3PB68nAHH4VctYILiKO8hmcOu4bmcfOCCOw46/481r7R0pe0Wmu3n/AJByqSszjPCjyafqs2itNJAY13Suw25ww+77Ek8+ldBLaPquk3ZFwYhA7CNvvZwTkknrnJ4qle21vqWuJcRIyyRuYZjgneOuOeeoxkeuM9q3tPtDayNEYUjiRgFRUHzgckk++cVviaqv7RaS0f8AmRCLS5ehiS6Rd2MVjqFqqyME8sWbDnDgAnjv8o49zWHba3IbxopXFvJG58x2PJOc88jHTHfv612t6AIftMTSYc4CKwG3I6fhXN6Z4SluJdUursW9xFc7gHLl5FJJJPA4PsDVUa8JQcq39eXyIqQlzLkOiW4d7GO7jd3im4MnGdvYnpgY/nTdYmSOGyKTyIY3DqRAWx6LnjAzt9f5msa7mh0jQo9NjZXuYwArJ0fBC8gjgnn9al8Q6g1xok1mEiZo4g5AUEEgjA6kj1zx2rCNB+0i1td/caymlHXcXUbLTb67sbuV/wB8kgd1jU54yQT7DjPBPT1rUuNQsZbgxY2l4mIbAA7gfXrXE6Z4hWw025lud5eZApZAu0cYHynvk/p7Vb0yWPUtIuoXmeO5l+S3fduyBjAYY46ZzXRVwsklzXstPv8A8jONVPbdl/WfD+kqEuWuJ4rgkfv4piAMHPIP/wBfpV6y0y10qX7Wl7c3DuCGEhJRCOvzdvoc1zOhxyedcNfyESQnCwh+SwIJIJBB47DrmmtrVxZj+zbkR+XKzMjbsIylsjH4f5xWkqNWUfZ897fkSqkPiasdzHdG9ikjnizaP8p+bg5wD82enJ7fjWbZXlvpmrSpbBJUWFcuxAbHPynPfqc//rMOvalaR+HY2iba7DKBMqpBOeoHt+dVvDVxc6eHM0KzNOwbIYP8p55boOvQ/wBK44UX7KUmtNrGrqe8l1JtN1G1v9Yme4kd43ywjY7lTtnGOnbv71kT6kup6u8E16tvDExZMYOeQAPTsT+OKsyxpDq1xGkQtWkdBkN6+g/A57/0s65p9vfOptY1ifZuRkT5WPoSOF5I57g8V1xUIzT6NfcZvmaZyt/rMk0lvFZ3UxAULGsnqSe/r0z+NXL2dtB1M3VpqX2lJIOFaHaqtnnkjr/9cYxVjT0XQtKnc6dHczqrG4lkHIPHAPOOp4PUVUFxH4h0ObT4YyssDSSW6xIAVwCMM3cEkDPTj6V26X0Xu9XoY2fV69Dm7S6uL25EEt2YUYElyvyjHTjPeu6guobfTo7eKa1Acqk8kY+UZGNxOfmHzE9ex6do9PW00q0i0yDStxlVmnjuFDPuCjAB78/y4rir7VpLTWJ4rOzEZkkICgZZPTBP+efpVuKxLcYqyXpqKP7pcz1bOlbUoIZJ4jdRPFGmduz5ZOATkcEDPGcnqKWy1ptRdLOyYwrNmMxKnHPooycYJPpk1hXmlvZeFH+02FxHdXDbhcEEhFyBjpgcfqfzu+D9Ckukh1CRzJFExBVA4K4yQVPQninOnSjTc77fmNSnzJLqZniwS6fcGwncvsO8OsHl4BGeAe2c9/XvWFb3q210Dh9juMnFem2zJqHjC9S4ZV8iFUBeIsy/Ocd+CQfy/OuMfwlPPq8Fsl5DvuVdz5iNGExz34Oc9jXRh68OXlqaNK/36kVaLT5omnZaxCsTCCO3ePecNLb7ifyxj6Yoru7LRjLaqkotQYf3Q8pwgwvGcYOCetFefLG0LmyoTsce0dteWkd8Ua8jKbnhaULlfXPXOM4z+FbUNnapoIkgt7awvo1KLFO5RWGRgsDnjrzjPvXA6fqM2m6lJaRrdRxoxFwkYAbjOTjnHHYVfbUtbvnF1b2tw0UOElMa8EEnHXg9feumphp3SUtFrv8Ah2CNSNtjP1uC70obGFr5Uke3Nn8yHaSuCcDke/XrzWBcWU9hfx2WoJJB5iBivBZQfbPHQ16hJ4e+1xHUNSIW4kUF0Y/JsxjkdenX8fSsC2+HRlkl1DVdTjisYlzG0bhnI6kc4zjJrpo42lGL53/wX5GcqDbvY4/VLaFJols5S1rgDdK4yjDG4HHufSrPibSrPRHhFrefa1lj3eci4VjkjAyTnGKrR2FpD4sSzuJ5ZrEz8zBSC6HkHGD14rprzUdI03UZhb2iXEM8Me0XkYOODkr1wMnPtgCuyUnGUVG70v6kKCaOYtL5kBaKdlDKc4YZBIwfwPetzQ5rXVLY6RcmTzXCpbkAY8wse3Ycj9TWb4b0+3fWrWTVrRv7PkV8h2ManjsRz1x0rrNZ8Nzafr0NxpVlDBYpg7WkyWAI5UE5ON2On9axxFSCn7N6Nq6fp+oQg173QsHRF8G69bXF3I80c0QCzRgLsbOCORxxnnI4OfYpqfiGTxDcwW1zlXjkLo54yMHhTjqeOOeRxnNdFd6M0t9p0eq3S3NqoM22VtuGA6EDqMkkjj8hTNZmtBpVxKLSKEM5iHlxkAnDbQe4Ix2P+FeRGtGTi5Lmltc6XCya6GQujWeh6mdT1FJWlWFv+PkBg5AGCPQDjGP7w6c1qSazf3um3lxJave2jB1kkCquEx93JyehJB6c1lx6NFrXhGW6v7wreIksqb34yD6HpnHP1HTFc54ZubrWhLpkty0aiIgEKCCMbdqgYPp9ea6PZRqpzk7uOj/4AuZx91Lc2PBmnx3Ye7jS5lYSBjbBMqSASu45+vFdtqlnLfaIfI0YLfyFWifcFGVI7fSsnwhayaJ4IQhUxI7MZASXUngHAJ5U9enHrk1fGp6hpdzFHfmGa2MH+t5KMO4xjAJx0/mMV5+KlKddyhryvT5FwjFR5WYMmoTJYrp94hjYyOJQQABnORu3ZPPPQZxism40PUTa3GsJlLYIzCRnw5AIJYLyT2HHTB69a7STQbTXWn1Iogt3/wBWsOd6t6n6/wD1609K0wW+kKjrBgW5jVAM/Kxyc5P+c+9V9ehSXurW+q/MhUXJ6mNpeiTXVnZy6dM0N3aRo7iZjtzs75HUkk+xNS2Gt2mp2t29+rhjK0cTgnBI6Y78AZ/P3zW8PW+qPpv2n935cMmIty4chcAkAdO31NSWWmaXZCSW+hljmbfMNrEYGSABg46g/TIrOo4uUlJ3aeltyot6cpqaRp0epWIuNVEVyVcvHFLhhnP3myMNjkZ9PwxyOtapFaW0+nXVqxKXIEEhQYGGUcAHcD1OPQ4+nVzX0h0OSSygY29qpKlflyFAByPTP8qw9Iu4r+9+034R2chUR0VgD3bnnP8ATNGGcoylUnql07BN6qK3NnUGL39vqcN0qvHAUd4Su5R97le45zj61m6vr0lxOU8wugUDPTkHHPccD/OaueIwg+zs7xzafywEZ8uQHHTBPIwuRx1NYUGFnXUnQ/2czmKJZiBtPQZ4PHT9DTo04yiptX7f5EVJyT5VodJa3s6acILkSxXE0ThVZyxOVyc7sc8j17E5rL8RGK40ewtLDFzJDhS2OuAOQRzjPHpWJqviO4Goq6JO8BmZUbCqVBI4HXsBz688Zrtb69tIL61uGiiURIwYLHu8pTg8gnI6EZHHJ5pulKjOM7b3ZamqiaGeE4JIdBSY2hilUMrOzZ8zJPoDwM8fQ/jau7dpnW7eW3Dl2wHOSFPBIxwSBx/+uorXXXkZLa3jBt4zsVwCqY4AHPbORn2x3qdY5pbeR9RGLUKFVo8rtBz83OCB271xVHNVXUlpf77djaNrWLlnpVtpSz3MKKBcytOVDYG/aM8DjoD6/rXKadounXOvvqY1KWHzJmzGo6AgkAEjHTHb9ea62+WN7S2TeGiZgiHB3EEY6jr65NVNH0j7ELq1nlby929Dvy20npgDjqfyrOlXlCnOUpO7/IUoJtK2xRubTT7BL9Lu4uZIplJjk5UgBM4BAAJz+HHvT9BvUXRGt7WQu4Z1iaQlWIGNoOO2ABn8OK1LrTtNnkNtdBp85KKr5zt56D3x1rmoY7KPVy1lDfCO2lOUjz8gYng+gB/l3rWnKNWm073Vn5CfuyubPh6OSCC8a4KJeQyNGpUlgE4bqfr/AI0+xXUrfVXDLut2yxIbAj2gcAfj7fzqtd+IorFV8uFo1LZG7IDDj14z0Hp/Wymoag0a34hY2865Pl5wi45bp7VlOFRuUmlaXcpNKyvsO1fUjaW8zzXEixq3zLn7qkgdunXPNVlsNNsZ0keI3SPli0mV8sn0zjOcD3475qGe/wDtOtQKLclZFDu0iBA67evzfeHU4FP1O8ii1C2uXmgV4MEwkAkLjnPPXO3t6/StKcJRShtdPYTaepBbzadczXT2QKbQMzNj924yMHj27+vbNL4cto76yub6G4SObfhZcfKu3jaoJ6YBOff8mXcdtqjra2lrIjN+8lEROHGAPpnGORyKZZWr6bYXkE0W3yVzA4II3YJ57DJI+o7HNbTScLJ2btvqRrzeRfsBqf8AZ8jyYy52bnbB25OBzjA6/l0rOiursC+gupYRAgyrNIGXOCwAHYDI7H8eKzY9Vv8AU7PzldrW2VcMYV3LGwHOCR06dOnAqtqGmpb3ELtrULRXEixszEKwJHJ54weeef51rCguZqdtfIiU3a8dTe0DVEitvtSxTi0dmPmltwb5uvIHPXk47+lTaSjXd8yGTbpr/NCruOeRjjv9fX1rF1aS3iSx0nzZRab4wT8qkJg5UdO/XH+NWrzSBpl7G1tqKhJGRmjnbJA7sOMcVM6cXdrRy2/ruVFtadjobXVrZNVutN+zxolthvkBGcrnOcAAfXvT5L21sJo5JJf3IUgDBzn69+OAfY1g6poGnymxuLW9mW7kA+6chwATnjpgjJIGP6UrC5im1SX+1b1la3HlxHrlnyd3t0BHXrWKwtOa54t7arr2K55Rdmh2u3moXFgI7YRJBNN+7y/zIeWxgc9D+tLp0lnJo0mlSXN5C8pwzggnecHIPOR04z2Oaz9C8Q2dzqd+kyMvBKkM22M5JJUE9/f8c98q91/+z9XvEjYXECOdryqDuOM8DG0cjnjkfhXoxw0reyStbUx9rb3mzrryzvZPDLxosguLOPeHkYYO3K4wPbd36/jXDfar+e5WyleVZpGCqhGC4PAHriuls/FUZ0lot4Z5UEe4g5JIIOWI6jJ/D1qW3n06WHSb6eV59TXEW7cG+8Gz06gZPt+WKVLnpc3PG+un9dhVIKpblZXhjfwxObG7SCT7YNkotfnK/wC9xwOcdO/bFV9Ul0rR9ONrpt1Lt3GTfKRlSTjaPpz6etb9yYba7n1EPAZpERGuWIkVFIxn9P1XpXI6fbW+rXGrCaEX01vC8pUSlNiL1Pv1Hc+n0uhH23vO/S9ur/4ApLkVkbhGl6v4buZkguTcom8SxMc5C4OScZ6dMVj3Oq6RcW1lDeW6cAIJoyRzwGLE4wD1GRU/hPTbn7DMbCdJclfOtkucEDkhSc/e69RxiqEHgTWb/VrCYaVMNOu23JJjd+6HPzY+6ccAHr2z1rajSjzTV3aOvpoRKTaTS3E8RpbWsUMNneTPbNGGX5NytyQPm7961NP11LXRS1tp8hhSPbLJIpAXjG3gc9SeecHGeKpeIvCWoWuoNHp0xnne4KeSB+8yQW6/Tgngdq6ZPCnib/hDrnSpIFVxGCiEglm3ZwD/AAn8cc/WnKEZ0o211BKSm3sctYaxLNbG6mEM5UFIoZF5YA89scDPXP4d7M/iu2TRJ1ggb7SY8ZVizDtuwOmMtjJ9OnFc7e+FvEmn31zDdadM2MZwd4PAPBHfpXb+H/ClzZBLiytLn7USIb2Ip5kY+Uq3TuCCMZJ57VpVo0lra/kvy0CnKb0OAYatqUkVv5U2Jm+SQLkEA9CegAPJP1zXd+CNCvdPlN3FI0JcYcSOkgJBBPKj+Lt6DvXUabY3Eens1oJ1G/abQJg4HBXB6Hnt1wDUA06TQBIJDNAJ9kaW7kKM9M+5+n+FcWIxjqU5U4q2ttjenRSacnqUYrq50+VG1Fra4lkfykcMGHruP4MO54FZ0OiR/wBtHVlaK4njYbWGcsfl6ckZHIyM8EHrxXYXPhy9+0RTJaGfbnP7thk/4f4msnTdB1bSrmW7vhHbo7FkVoh/Fwcntj19DWMJSjTlUStp2t8i2k3Z6kB1S7mjmj1JYJrdy+RsIO3AAHPHJzx056nPOdJrd/p2zTJH8uQNiDy14l+YgdM/nx06Vo+ItKm1DUoLSLT5Gu7eQSyOH+VY8ZPPQjAXj16ZzUN3Z3VprFvPaWIx5ZwTGGUAYwFyM5znn3/KoU4qC5oW3080Jyd9GWdMa5BuL2+sIoZX2gzZAZwGO3PPA6jk9h0p6y2jWcE5ulea1JIiYEksQR0IznBzkVebTbm8nuSLK5F5AyFzE4YxnbuA6E5OT+FZ10w0SS1kuraS3lUFfLKYLE4AIGRkHb3749zWLpTbbaa/4bYtSsc7c6krXs5ga6iXf8yxJgBsDPGOtFR6/wCEdY1TVXu0tRKsijBjYIAOw684HeivTpVcOoJOS+855SqX0Ro6dZ2Vjql5LCJXkuZNr7myHIOAR19c9sZFU9Tk1mxtb4yzRxW7FmSFjxt6tyMev6DvTYL+DUPtzRWC+ZgfKqAHdtzwVJ54zngZ4rl77xHc3FgkEojdTkFSdrBgOPw6VFOjUnU112vcqpNRVkSQ+Ib/AFnUI4LedtsZJJcDB28knJ54Ht3o8b+I72SWOwh2yMn7pniXrg8Y9TyR0710Gkiw8LRmW1jgnN4hUqeTGoGT79T75x06VkeIrPTrXQdOvv7ICXe9Wmd3OG+YgqQMYB456j0Hfppyp+3jaGi2236kXny6v1KU/gDWrmyOqyCaN40H7t1+bHHHp3657GsuDTLd5mOpXskFyhHlo6ZTJxwSemT/APXrqNM1XV7bTjdtEF09gxgVvmUsSST8xPcHGOOD9KNX8NXmsTHUY5YGt5yGmkOFUEfLwOnJA/OtI4icZONWSt0a/IiUU7chW8P65ejxBp1hdnzoEd4mV1BymRyCMkkAdfQDqBWp461KR9Qs30+eTyyGyW4CjP3QR/CcA4xkVR8U6XY6KlnFaW5imhdZC02Qsi8DCjnkHdk5HfrxW7Ja2Os6Fa/ZWV9Q3EwxAcAFuFz/AA4XtXNUlT54YhLR3X/BZfvcjh1RFZzQ382medOTcTYEkryDnKghT7cEfVuav+KI4/D9irSoJLqWb/RmiXATbgdOmOT+Z61Ru9Lt9L1rTztAuI5AJrYDLEEbuCBz/EO3StrxZewGC3F7YkwPGREj/PIshyQAAfQDPHpXE3etTcNYu/8AX9dDRX5H3OZXUpPFsNzD9pgsWjUoq+UQ0sh5wCMAn5env0qj4Gkt7W1Q3NvElzHOWhZUPmM4X7uT68nuOuOldH4Y8NeRpV1PqVzNZ3NwGIBjwoG3vt5Oe+SDWzpWjaNbacIIVle8giDhmJc5xncF/wA/Sta2LowjOlC9tNvx1CMJO0iLQ9D23Vw9ykxEt0ZoU3HaoJY5OcdiflHrV/UbjTLy1vrFgitEpTYD91tuRkgcYPvj3rntTm14bfNWS5IUFFQHG1gMMw4wOOQenSrtxoi6BFDqkhMkm5ftCP8ANHnB6enpzxjHauGcOaanOWr2S7lqSaatp1G+C9Z8jS7izvJfLuElxsdfmfpxjOeOh47UahrH2S6hmiyYeYgZFYBmA4GPvDlvb16isfWbe98Wrv0CCCGeEJLuU7CWI5GMcHIznPp9QSRXbadPNf2dxbG1ZvMAxhMKCCf4Wye+PrXT7Cm5+0e73XVGbnJRt26nSTatLqdsiwpLshTe/ldueRjPXAJxz078VU0y8s9RjhsbqNnaSbYm1grY4555BOCTgdePWuW8M6zcGIxo1wIJHClV/wCWjYIwDnHJP8vSuwtdHtrGRb+G4ltg7EbJSRsBBBwc/Lnr+mairRjQvF6dvUIzc7NfM1P7Ll06OKK3uA8CDa1q7cDdkZ98Hsf0qlF4a06W6ub0SyqqsXMauY0iPOQvHQEMfwrQ+0wvbiSOceY8aLICd2cZOMD6k8GubPiKKO/NsZT9nlZ3SR1+8SxzyODn19646KryT5XqaT5E1zFDVNJnhitrYXMLW6zRiQuwVgpJBVWIwo56n2rrr7w5Y6n4bez02KTPWDzWYjOc4Oc8f4n15oaZpliui/a7l1nkziPfllRQeOGHsOfYVp2GozTaT9uRBtXcwJcKG54z/ga0xFao1H2b1i/S7/UcKcbO/ULPRrf+ypLXVbOD7Xyu6KMEBSBjZ3x9ec1U1/VDp9uLOXeWBVt7QAB0B5yMdxnp/Ki11DUry1+2ofKlCmJemAMjAzk84Gc4GM1n65Hp2qWL3MmqyRShWyzZZN2OnB+oGMZqKUJut+8d1fprZ/5Cm0oe4U/CN0BZXV1JbNJaxyDcZFyEOfw7H9PpV++8X/a7lUWMPCm4uuBg+gHfOeevOK5/w7q0KadBbBXW6bdsmchi8incOCCccccdgPekcNqN5qRaWygARZEUqFZgQMYwMDGDk+9ehUw8JVZSmtv+GMVUkoLlOhvdW1OS4t57KFhBMVETO2FXIOScnp6E1e1nVr3TdNW3uJLdZ5UJX5uWbIODgYx/jXJQeJZrXTIYXnZZEDRkZYZB6MCOO+KW6uptUWWYQtNcQgSKyANg4z05yTzkVl9U95c0Ukv6Q/b6aPU0Y9TunIt7REnu5UYHY4y2Ou48ELycHIGTx6Vf0iaTT4J3mvfLvpXWSWCbJKBmyPmDYIPBz27VyFhq2paDLO958qXUYMb8EBc8g46ZySB2wPxg1XxAuqSmZZyWB2hRBgNg4ypzwep6dzXS8I5PlSXL33/pEe2suZ7l+XUf7TuY4L2aXyxIROyAAIM56gYwMnnnk9cVuXGr28M0FtbSSLYSkFtg+4B6YOQSCc8duuDzi+DpNLkup7q+2Sxhgiq7AFTz/DnJ5xyARVPXLmxg1IeQrIJCWBWTJjwcZHAP8JJ+vpTdNSqeztt9wo1JKPP3O08V30t9ZW0mkhlVX3eZETlvlzgEA8DI9PbvUUGp2MlpDDe2pDoo+aaAlSynnDYyV4z1PU54rJ0W71aOwnvUK/Z1UEK7EYC4Pyr0Byw5P0ok0XX79Et7kA229S0+wZQlQG4GCQCAOneuaNGEI+zk0kut9TVzbfMlubc66dDGuoWsoF3wflkYIBnnHXkY5IHf06QX3iaztbF2ETSB0wUdhI2Bleh9TnOcdKwNa0o22pRabp96LmN8rslbbtIbB57ZK9vp3rAtIby1146ZJLG0v2oQhfvKpPIIHX+7+VbU8LCceZyv117EzqyWiVjo7J7iPwhcXk9ytnEGLpA6EEoflzgcckjBHp2zzkTagfs8az2caoHEsN2R8wwdxKgDPJI5bPT8ul8XT2y2JtdRlt/M+zmRDCgCu3oOTj7nTHpXHaNHJq6fZ5VmTRrfMl2YeDnqA3rzge2a6MOlKDqSVtf6t3M53UlBBqmpvqLwXEjsJ4lIZD0xu3ADvjnr1967DTddGpz3bnNtHLCsexmLZJBGOmf4h+XSqWseEtBXwtNd2TyLeRoZo/N3E5UHgD0JHfPFcLZtdKxC3AbIKkRsSRnr+PNWqdLEU/d0tpqhXnSl73U29R1eOOzja5lbzFcshViO/GM9OB6D9K6W1XSbXzwbttQubmLEjSIFMPHyk8Yx05PHHXmuOe5j1GaztZZbZYYmBdYRiSL7oJUnGR0wO1bun6tY2qXVrpUf2izkAUzSgMwBB+TCnPHJ6kA9u9VWpe4kr/oEZdWcfBeXSXVzGVZJlcoNoG4jp6D0/Wu10bxHFpegR2OqQwXagtxNyyHJOM9T29On41ymnaDqGsT3E9pJ5EKv8zySANjB4HQk4Bqur6jq12LGysy8gY7yFACgcZzj5RXTWpU63uu2mr8jOLcdUW9UmWTXl+zmGO2uFwRG2RFkDnHHPXj+YwabcXEVjdRlrh5JMhYw6bcdifofSt7wlaCx1C/j1ewimu4ysao+CQckk9eR061uzaTE+zVdSkWI2SAw20rLIzgdPTj0/n2GM8RCEuR7W+8pU3JXRFp1xPf6HZ/bZbFbC3mLOA4LSKo+6QDnBJAJ9G+hrq/B1vHdRatEPDNhZWssDW0EgeTF0zZIQEsflIBJwfSudtYo9Z8MtNp2nwybHWVrdOf48lA55UlAOncngVF4k1rUdSh0+PR4ZkhhZUjt7VG2RNtwT5incWGQpP8AjUYSqoyktFrsbSjomyayv9MsrtY30G2sFW8Cs8fnOJmztK8t9e+ODXp01nYQ6xeagixC7gUbC0c7BMYUfKDtIxxhR1rCtHuL7TrW51VbT7TB8zsG5mGCNxA4Byc5x+VULnxBO9rd3EUcrSW8pS4QalOgA7kYYhe2M4/xVLGwlOdpf19w+RqOxev9Kj/t63voiiRGFbiYoH+Z/Mc/xfNg4HHYiujktmd51ubKOV1cuGFnIy5PJIy/PI7Vw17qFnd3VuXmngI2BmW8laR1B4U5yMfMT16j61dl1GzSxj3WkjRJux/pvlNtCgZI9QawliISqcsldPZ6r+mWlpdGmZ0l1Y3tzIP3IaaSGWFoCgRQSdrnJ+6Ocd+tIJbK48Px27XUIYlzJ58gAbcucgnrgdutYt9c2t2NSuZpPs1xexeUrhAWRc/wgHLZVMe/t0rL8LapcjTDay2CXkSTEKcHcCOGwRjK+xPAwKTdOSk4vS7vuu1tfl+IuZpq6O8nlEOnTGCc+cNPh/fgE9SFJ5x1Fc/eaWbjwtbJcyvJNaahkFWGCChO1fQfdPfnp1qIeJo4Xnums911NGUMWCUaMYUKuOcdOn881Ba+MI28lILBfssTM4twCC7ZySwJJHIH0/Cl7S7coaLX536jstmdLrCQyTXN2LaB/LlePdc33kgkEbsHP0qhC0un6npBNna2zXV1tRku2nDqT83OOpyfbNc5dePLaZDYXumQHzJmMy3DsMh8bsBMY6dTnPtTG16K51HRxodjGLbTYpHQvcNhWbOM5JPB5wSfTiuxuMvelp1/p2/Ujm7HcXV1CmkXN5PeXlzbFfPLqfLkVfM2bAR0UdfXjqKiNpJZa6FtJo4yQURri6abav8Af+YnBOQQB1wK5K18WpbQPawaaDYxQeSCWaWMfPvLEjBbJPsK2Irq222skxW8lhQEzopRmQYK84IIA49cetZYjERjG0nfVfnrr0HFcz0Etf7Ij1/UoHOpr5d35R24ZCRwzlicjJyT+FQ+LJNNtr2K3nglliDmNmkbHzA8bQvJ6nrjrx3ou9X0nz5LiOzMzvdmYok2wMzEnLEA59RnqMEdap6/caaomv8AeVumkkkJ2jaGYE5IIz2wOhNctSrGettW9N72/ItKysPgkuEDmKe4VXbdgKW6gerLjjHGPxorkYvGerrv8mbq5LcDGe2M84xjrRUfVK3kT7an3MX+110+9gSwT7DK6ZlYZ27SOCBzyV9c985zxnXzf2drEN/bOs6qqvhwflJAGSOAee3Q0UV7cIpST7o5edyV30Oz0zTIraCHUL9E+23Mfmwxp/q0iYAZOOQQTwB2OKxvHlzDIpiG6QnL7AAgUgDOR03DI6deelFFefhL1KynLfX8DqmrU9C9oU1t4g8LWmkqnksXEfmIMBSDluO4PP0PtzRFdWdt4os7ONTtB8vbMDs8zJGdoboMevvRRVOC9tUh0V382KX2ZFvxhoup6pqDSW8MflJ5bFQ44JAOBnpnj196s+FYvsVpNq1yY5LidBOny8quSOOwzjn68UUVwuo5YZQe2iKiv3jZu2VzYaiUlun/ANKZVd2QMp+73x14wOp7VHFFei5Bv4YTBC2YmBBIIyu7GOPvGiiuSouSTitvy9DofR9yzrU80bxzoEcyx5UNkBiozkke2RjHpSaS9s7fbYpZ4lkyIxyVAJIAxk98/l9KKKzjFOhf+upLf7yxLLfzWGsQWzStM9ydqkHaQOvvgZIPrWLr19IJYrZcsJwJApAIcHKgdRjvn6CiiujD04ucXboROTs0a+mXFjps5s7WF3mVsOZedpxnOfXbu6Z9M+tfVYE1HUpba2uW23cTySCTLKwOFwFIwMfKf85ooqJx9nPnT1tc0cU4WOTs7u48OSXWl30FvKYcKXSFdpU5AG3uO/bp1q3qE95qXhtFLukSsXRBjlVzk55P4cUUV6U1FqNS2rt+Rx3fK0YMOt3VpZFfNyq8jHv0z7cCuvm1CwufCEkdwmWjiLxgIOflyvQDsR6f0ooqq1KL5X5kUZNppmDZarLBYrb+QH3qIzFkBfvc5wOc5x3613N/M+g6Eq3FvHK8YDKinhVzjBJHPBH1+lFFcWMjH20IW0bd/ka0py5W+xyF14jFrZSQ2bSxtJu2DChEzkHIwexH+NT6XaW93pRuNRuZYtxLeZFxjBUDAA9j27UUV01aahTTjo2yacnOdmVNX1KwudHtdkSS3ay793l7SwwwJHGAARnHf3qM6rHeaTcgSpDJHGHQeSNwKnBGR2ORj6H8SiupUIKHzJvdszNFstPTQ9VvdSkm+0J/x7sWOwALwCBnqxHbt+TLDWpNMtZArKyAFowUGVYgHOcZxnHFFFW4KTfNrr+iMqnuKLj2Ma51CeQxiWcyMWLStJks3PrWZdym5uPtKHbHGqoy4xx0J4+lFFd1KKRktdWdp4Nukj1CWf7Or2UdqGwx6AnHOcnHJ6VR8YJb2+pSXkcDLCzRunlyfKwKDHUZA9scUUVxxivrTN3/AAkjX0y5SW0cNcXUVqsZPlxEfOSSpPPTrnp2ra0lLzS7ODUbiSRbNogkbEhlAYE8pn0OfXgdcUUVw4jR8nRuxtRbsiQW3/CS6jG+nqLX7LHh5YiQAHxswODncrc8dMnrWXPo9r4fthe3kC3Mc1wyGbaCNwDbcLwQflOTnt3zmiis4zlHEewT93T/ADLlFOPP1J4/Nlt5bu8s0eDCpBI77tm7+JvfaQBgducVY0fRry38P391BcmKBJZ5FiB4ZBgfN78Y49/YgoqK9aUad13SJp66vcn0SNLnS47XVbeMWUsWMrwWU5OSoBxkn1PQdOlU9T+FFqNRuP7NvpoMqJUhKBgoHUZyCc0UVzVcZWo1n7N2vfTobezjOHvIgs/BkVtcLbXkEd5fyy+YgLYTy1cZHt91vqT6cnIPh+fVPFk1vYRQWdxFES0qMVAYHDbgBjPI+7xzRRXbTxdW05N7RuYShFKyOltfCFtpcj3d9qty16so3KiD7xyVxweo7Zx70/4fRmxa/mu0MMd/MXittoYBc7Rkg9NxIx/kFFYKrOthpym97f5m0IJNWE17w5p9vcz6zBLM+yRGkhHBYHapUE+xHt1ro5RbXdlB5gaSbyswqv3RkhehwD+OOnaiisJylKnByet7fgXyqMnYjSY6ZoZm06ATFm8yVGwpJ4OAegwD2yPSsbwlOtokdnKnlpKcxqiqdpLDOTjr8y+vU0UVpCEZU6ifd/hsQ3acUdHqsM/9iXkLpAT5OXBTjuSeOegIz19K5/T9AvUlFwiw3FreQ8sUCuqrjOefmHpnJoorjo1pQpNrq/0uXKKbuVJPD7afrOmyRqpka42LgjAG0ls5HzDAPft3rT8WxG0s3u2COwiEnyxqOM4ZgCOf4epoorop1ZVK1Lm6/wCZHs1GMrHGz+ILnUby3uJshEyTsHILHpyRkZ/LmtXQNVjlS7u2knhi+YornPzsuX6c7cqD+fFFFexWpQ9m0kc1ObbVwtL6TUWbVYo1heBBCWPzBm2naMEcdDk/SpYNX23LaqttEuVRl3jLgY2kjHH3h04oorm5ItyTW2nyHGTZYg03TPFgmvWhcXrIAZIm2hTj5Rz+PtXMaTf/AGC2miil8p3dsyNuIVeEPQ5PDdOnNFFXQV51KTeitY1nFLlkt2by3CaYghtria7jdA4WRQgVSzDp9cHHPU1o+brW9kUW7MkgGXG3oucHaf8Ad6dRxRRXNXSjHmtd6gm1sU/DMVxLrd9bXjus6qFAHXHB65OOME1DrttHZPeNqCvN9qkaNZFIBU8447ntzwKKKcG3i1Do0gWsLs5C1sSqOJpGhYNwrIHJGAQc5ooor2mzjSV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004" name="AutoShape 4" descr="data:image/jpeg;base64,/9j/4AAQSkZJRgABAQAAAQABAAD/2wBDAAgGBgcGBQgHBwcJCQgKDBQNDAsLDBkSEw8UHRofHh0aHBwgJC4nICIsIxwcKDcpLDAxNDQ0Hyc5PTgyPC4zNDL/2wBDAQkJCQwLDBgNDRgyIRwhMjIyMjIyMjIyMjIyMjIyMjIyMjIyMjIyMjIyMjIyMjIyMjIyMjIyMjIyMjIyMjIyMjL/wAARCAFH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CuoqUU1RUgXjpX3PMfOWHDoKeKao4p4pXAcKcKaBmngcUrhYUUoowaeBRcLAKXtQKcB60gsH4UtKB2pQOKVwsJSilApwFK4WEFL2pQOaXaKlsdhKO1O20bfalcVhO9OFAWnAUrhYQ0mKdilAoCw3FL2pccUuKLhYbRinbSe1Lt70rhYYB60uKeFo280XCwzHrRT8UYxRcLDR9KKdto20XCw0UU7bSYouFhKQ8dKeBSYoCwlFLg0YzQOw3HekJ4p+KTHNAWGUuadikxTCw2kpxFNwaAsIaSnEcUmPSncLDDSdqdjmkI61VwsNNNp+KQr3p3GM/CkJp5FNK0wsMNNPSpCoppFO4WIzSGnkU0jFFwsNNNPApxpCM0rjsRmmmnkcUw+lFwsMbrUbCpSKYw9KOYLFcrz0oqUiipuBKFp4WpBHTwop8wrEYU08LTwlSBOannHYjCU4KKlCU8JScwsRBaULUuz8KcFo5gsRBadipAtOC5NDkFiPHvSgVJtx2p2ylzBYi2807bUoTinBKXMFiIL2pdnpUwSnbDU8w+Ug20u32qbZQEo5hWIdtLtqXZShKOYLEW2l2VLspdlTzAkQ7aMVPso2c0cwWIQtLtqUJS7KOYLEW2jbUuyl28dKXMFiDbRtOKn2+1Jso5gsQbaXbU2yjZRzBykO2jbU2yjZRzBYhK0m2ptlLso5h2IMUYxU2yjZT5g5SHFGKm2Um2jmDlICtJtqYr7UbKfMFiDaaTbU+yk2U+YLEG00m044qfbmgr7U+YLEBWk21PspNtHMFiArSbfap9tIUp8w7Ffb6U0rVjZxTdlHMPlICvtTStTlKaVp8wWICvNNK9asFMCmlBS5gsV9tNIqcpzTStPmCxXIphXrVgrxTSuKVx2K5U5ppFTFaaVp8xNiArk9KKlI9qKOYdi2qcU8JUgWnhKy5gsRhKcEqUJTglLmCxGEp4TmpAlPCUuYdiEJTglTBacE9qfMOxAI/aneXUwT2p2yjmCxCE9qcEx1qYJTgnNLmFYhCCnBMCpgntTwmalyGkQbOKXZU4TnpRspcwWIPL9qXYan2ZpdlLmCxBsoCVOEpdlHMHKQ7PagJirGzFGylzBYr7Pal2fSp9maUJS5gsQbKXZU/l0uylzD5Stso2CrOykMdHMLlK+yjZVny/ajyx0o5x8pX2UeWKseXjrRszRzBylcpx0pNlWNlBjzRzBYr7MUbKsbKPLo5x8pB5dN2Yq1spNnPSjmCxV2e1JsFWjH7U0pVcwcpW2UmyrG32pNtPmFylfZR5dWNlGyjmDlKpSkK1ZKelJsquYfKVilJs5qyUpNlPmFYrlPam7asbaQpRzDsQbKaUqfbSbaOYLFcpTSvtVgr7U0rRzBylcqaYUyaslaaVo5gsVinpTChq1t6U0oDRzBYqlM0xkq0V7UxloUgsVStMKVZZaaV9KfMFisUOaKl2iijmYWLwSnhPanhKeF5rLmCwwJTwlSbeKeqGjmHYjCU4LzipQg4pwX2pcwWIglPCZ7VKFpwTmlzDsRbPalCe1TBM04JRzBykOynbKm2U7ZS5h2IQhpwSpQlLtpcwJEQSjZUwWnbe1LmCxDs4pdntU2zil2daXMOxBspdlTbD3pdlLmFYh20oTmptnoKXZS5h8pBspQntU2yl2ClzBykOw0bMVNtpQtHMFiDZRs7VOE7UbPrRzBykGzFLsqfbS7aXMPlINnoKQr7VY20m32o5g5Svs9qNmetT7KNvByKfMHKQFMdKNpxU22kI4ouFiEp7UhUAYrM1LW0tXMUADydz2FYFxqd3cZLzMB/dU4FbRpykrkOSR2OKNvtXEw6jd2/MczgehOav2/iO6jz5yrKv0wRVOlJbCU0dKUFJtrIh8SW5X97E6t/s80h8TQBBiB856ZqeWXYq6NjZTSlc+/imQNxbLt7fNzT7fxQjPieAqh7qc4o5ZBdG5tpNvtVJtd03r5/4bTVW48SWi2zPFuMvRUYY/OjUNDUIAHPauY1HxMyTGOzVWReC7Dqfaqt/4iuruIxKgiQ8Hb1NYbHqcVtCPclvsbyeKrhT+8gjYeg4q5B4otXhBmjdJM4KgZFckHB7U13HQCq5UK56VFIk0YkjYMp7g04qK4HT9aubBGSFgUbna3IBqabxDqEg4l24OflGKyakmNSO1IFNxkVwZ1nUB/y9MeMdaauv38Y/4+m449aOVj5jvCOKaVrhh4hv1Ylbk5PqoNJL4i1F1x9p28fwqBRyyFzI7gimletcImv6ksewXJIznJAJoHiLUkGPPzznlQafKw5juCoqGaSKBC8rqijuxxXHSeKNQ2gFkyDnIHX2rGvb+5vpjJPKzH07ChQbBzR1moeKLK3G23Pnv/s/dH41nt4wXyhttf3meRu4rlyM5zUZXvWnIiHJnaR+K7IxqXSRXI5G3PNFcVuPpRS9ku4uZntISpAtPC57VIF9RXI5G1iML2p4SnhKkCe1HMUkRhaeE9akC808LzmlzBYjCYp2ypNtPC89KXMNIiCU4IKkC808JxRzBYiC89KdsqTZTgtLmHYi2Uuz2qbbx0pdvHSlzD5SHZTtvtUu2l2UuYLEW0ijbU200oTilzBYi2+1G3mptvHSjZjrS5gsRbeaXaKk2fSl2+1K4WItnHpmjb2qbaAaNlFwsRbOBxS7KlCc0bePalzDsRFKNtTbM/WjHPTFHMFiHb69MUu2pdvcCjbijmCxHspu096mIqKWaKIbpJFQHuxxRcLCbB160yRkiUl3VV9ScVn3mv20K/uj5j/kK5bUdSlum8yRwQP4c8AVtCnJ6siU0tjor7xBaWqMUJlI/u9PzrnrjxLcX4CRAwxFASQOTn3rDvJRPZupk/dyBgdgyQPWobQYVAGY/KG256HsPoMYraMYpoht21NPk5NRkEnGKELBCGO49zShTXRzGdhu0ntSbfWpDu20zPtS5h2EAUcd6Y2zPLGn+pHJPemiPJ+bpSuOxHsDA4NRlcNgH/61WsAJwMexqBgc5OF9BTUgaGsoyASajIAPP4VIRk4LflTGj9VpOQ7EalTk7ahdepbAqfCgkYGKhkK479fWhPXQbRAcCoypz7VOwTAIzn0pgjx0LCq5ieUZt28YOe+KYQQCQTTmyW70xycHk+lK4EeHpuwtT8n1oDEHkD6ii7WwkkQvGR71G2emKtlQ43A96jK7uFI/EUKfcfKVTuHSkJYDrViQBRhjz6iq7E9c/nT5ri5SMknrnFNbA6088VGzDOMUXFYjLD600kHoKDjtRuGORTuSkN49BRTdw/u0UDPettPCE9jUgXoacBkcV5vMdNhgWpAvc04KcVIF6Ypcw7EYXgU9UqQL+VOC0rjsMC04JjpUgWnbSDRzD5SMJzTgpx0qQLzz0p+38qXMFiLb7UoSpQpJp232/GlzDsRbOKUJUwX8qAowaXMOxFs9qXaPSpdvHTOaUKcetLmCxFt5GKXbUu2l2kdaOYLEO2lC5qTFLt7d/alcOUi2nPFKFqUDFAXrxSuPlIwnPWjHFS4//VSYouKxHtoC9e9PJCDcxAHfJrMvNat4PlhHmv7H5R+NVFOWiB2W5dlljgjMkjhFHUk1TOs2AP8ArefZTWBeX0182ZCMDoo6Cqbcf/WrojRVveMnU7HZrdQPEZVlQoOpz0rKvNfjjJW2Xfj+I8Cue34yOaYxwKcaMU9SXNvY0X16+YcOi/Ra5rVrq48xZmndgZFJJ5C89Poec1ekYE4yRmoXjjaMggNkYIPStLR6Ar7syLTUjdRlZGBfdzt5CA9AfeoZ5DdSJEGIXaxI2/e7Zz29az5PMtLkQp8ksg7cYI5P6cg/h2q7NOHhimUY3SFGJ7r3P4gVEajasynBJ6ENghiiuPN3DcjMhJyOmSP1rZt0EcPzLgsSxB7ZrGWZpruGN0wkhDs3+71/p+GavG43MkinMRBdc8E9v61UZJdSZJsv4bHA4pMMDz/OqkOoMyuHUKysflJ6Dtn0p633nOUA6KDntVqd9iXG25OQxOePzoC+pDVE91FGVU9SPyqCfUoo5DGDhx2Pf2pOY+UtOWHQCo9z/wD66rQ3wnk2DBGAcg9BU7OSCewpqSewnFoRi2Oucds0woW5zzUTXcaty1H2uLGd2Kq7QrEiDBwTQxJPT8c1GtxE4Hz8CpMowAVhj2NS5FxXQhkbPTt7VCRk5Ix6VLJJHGpy6jFVZbhXBVSaq42ktxzOinkgmonkLfxVCWpBzVbamTdx5duQG4pA4DHIyMUwnA5NMDAgHIxRdCuyTchPORmmNtY5yRScf4UznNMGyXjpuNDAEjmmbsAEDHrTmIzUXNEMK5OcZz3qJ22DDfpUjthCcY9KqO5ds01dktgzlv4ajZVHIJBp21iM5wPSmMFyRkk+1PqTcjNJt3U5mAGCKZwPWi4g2UUzc3YnFFPmCyPoUKMdKkC8dMinBeP61IqjH868vmOxIaq9KeFx2pwXoKeF4pcw7DdgJp4TmnBB0p4XFTzFWGheKVVwM08L15p2O1LmHYYEwetO2inheaXbg8/pT5tQSIwvFPxn3p+0fhQdq4JYD6mlzAkNxxj9KcABnjNMe5hXJ3gkelQNqAxkJ+JNNJsTaRbxn2xRxjnisqW/eTgfKPamfapAMh2z9atU2S5o2do69RRjvk1kjUJwMbgcU9dTlx8yLn1pckh86NM47nj1NRC5gLY8wA1nS3ryrtYgD2qsXA5zTVPuS59je3IB94fnThggVzjyhVyTVV7uVGyjsox60/ZeYvaeR1UssUQzJIFx1yax73X443KW6byP4m6Vz89yztl3ye5JqtJMEjZ8dBmrjSjHWRMqjexfub+4vGPmP8uchQeBVUq2M1GZcqMbR7017kgY3ZFbJ9EZ+o5mUDrVZpTuwDxSNMnft7VXluGfOOB6Cmm7hoTGcKeTUZuAfemCPJHPXv6VFKQpI6epo5kKxNNJ5ihWU7eoP0rN894Hcbhl8YYnP+f/AK1STMHXaHIGM8VCIImHzSZ45DVEtUUmQajaAJIxcsP4j/GnUhh64yeKoQypcTrHI+3aMsF6KQACfod3GfetVJ2tHQearRn5c9xnpn1rNmMUV5GFULv8yJtowcl1ZfwAZvzrKTSdzVO5ZMwfVBIiqqpFuAPGdx/+xNPZVmDyr86j5YlHA3ZwcfiP0qlE6zXkytLtiWNXL5x3bC/kM8U5rpYmLLCqkY8qMfw+v50JtA2Q3tm0AUws8j5+dhznHPIH1NQPeEQOTIUJbKjOMjvSm+mE0kkp2ylgSR0256Cse92s0ccZ+WU709mI5H9amUmldFL3nqWYL2cYYszgH7zfxEgYFLcXhuI4QHCOpO45yORVGWf90jJ8oJ5T3H/1iaiLNiKNRudlCgY9vl/rWXM7WbLUddDo7GMQPFGk/G1WfA3ZbnjjqcY+nFatw6xweXEQSetYFi1yoA3hCT8xxzzWgrL5fX5s100k0Y1JJ6IQxEjghT7mm7OOW/Wo2lO7JOKTzk6MwrfndjHQcdq5xTA5z1OKie6hGFVh/OmGcf7X/fJqlNPYGmTMSxGTk03JzTTOpAAVh+B5pjy7eobP0odRLcXK3sWUfc2CcCmSEoGK88cZFRGUr1jc/QUPecFfJalz66D5e5nXd7uhJ5GAd1Ja3gEXzOB70s0+d+1NoVTwFFZ7mIITJHhSM/ewK4Z15wk5HVGnGSSNWyv0uMjdk7iOKujnoQa5LQ2Mc0v3XJ4ADdK6i1SVwcqDjvurSji1KPvmVWjyy0FlmCDnpkcfjUpcFRJ1AqpqCSDG1VHOAcmrSxyGIDzEUYxyDzWvt47kqD2IxOLiIsBhf5mogeDgYpY4pFtljJC4XdnbVeMTEAGQg4B6VUKqkrEyg7kjFjxmmHgZJpzQvxukbPfGKieLLfeY/jWikTyjXz1qMklsAE/SnGLcwU7ic9yaefKtcq0YZj1J5rOpX5F3Y1C5Dkd8Z96Ka9zFu4Vcf7tFY+2n/KHs13Poi41KxtH23N5bwnG7EsqqSPXk1JHqNjJai7S7ga2JwJfMGz069K+efEelX+h6siXRdJvvw75N7bQcAk89cZxTp7p9bsZ7hndZ4vnuYy4VMcKuxB+tcfO7XO1Qdj6BTWdOdJjBeQ3DQxmRkgkDsAPYViv49sY1EraXqyQgjfPLalERe5JP+FcL8PvD9xr9tEbt4m0u0kYbEYpIXIBGSOoGfXvXpfiEWw0+C2urNLm3ubmKBkc4A3NjP4Gh36D5bbmXL8T/AA0lwsMM1xcuxAXyYuGJ6AZxUtx8SNCtICbk3ENyr7XtfLzInoT26Y715t4q8MS+G9Vhlt2jvDcs5aIW6kQpwF4bPPv7VTS3n1i4MN3D5I2tJ5sVuFaVwvCsR/PHelrycyYJLY9YsviHpN6i3Pk3UFiWKm7nVVjDenBJzn2pT8Q9Pe6htrOyu7mWcFodmwCQA4yMt/SvK7JdVg08QyaQJApz5bWy7WIyA3A689asP4ZgW3t7hdUnhdU8wlrZtyN1/h6YpSbRSimz0y7+JehWXlxTPI05UF44irCNu6k5AyK2bDxJDe5EtrLbOcGNJSu5xjrwTXkcwXUrO1j02wGp3VvkTmOzKHnPzFW4OR7dRVGPWptF1HZfCW0mXBTbbIZIQONuCcY/lQpJbj5eh7q987ghAFHrVVnLE5JJribTxv8AarFLiy0u6vIkG133ohBHXIJ9MHj1qvpWoeMZ7xr6PR7u906eINEd6naevy4wMdvX61qqsU7IzVOUr3O9LAfWmFt3euZTxJcWV55Wu2T6XuTdGsxGX9SOao6t4p1LRrVbuVtHeGXL26rO++Rc8cAEfrVutHe5mqctrHZH6UY56VwVz4n1BNFjvLnWNGgW6i8xITFI0qqSRgbTg4wRnHarunTeP7u0t5rbR7O5tGAZJUmVTIv1LcZHfH4UvrESvYyZ1zEDqfwpplUDJ4rnH8RPp0ssHiGOHTbtfmWDzhIShHByOvemy+ILZx8knXp/jWkZxktzJpxOhN0oGcgD61UuL0EEIRjFYUmppuP71WYHlWGMGmPeliAzDLDK+hHt6ihySVyddmakl+56svtVYXTO/wB7J9a5y71aW3vBaT28qyFwiFkKqxPQA1UvNbuNGuFS/tbmORxlYmjCkD160lWgluX7Gb6HXhyScEA/rWXq1yEtHBbaSDWPb+JLScF5LgQYx95GOc9uBx3qfVrHVnuo7U2e2aZT5MZnjLScZ+Vd2f0qJ142eoKjO+xpRXwFlvBJYDjNSicNDFICDuGfpWQ2n6zp9hJLfaVeW8QHzSSR4VfTn8qjsblbiOCETwxSOQqGWQKD2704YhNrUUqMk7WNjzYirE1C10jMoAzg4FYutX15oN59luYrWeQDEgguCwT2Y7QAfarGrQ3WjSRRT3umlrkAw7C7ZBxg5AIHUdTVfWKfcpYefYvveALgEgjtVOW5aQ4BxmrP/CN+JLeM3F9pzWtuuC8sssfloPVmznH4Vn4Rg22eGVVYrujbcCR6e1VCvTZMqM4rUfnC8vz0pjp5g++fl5I9aiuHgWL5ic9euKwJLmeS9IibJkO3G7Ht2rKtiVEqlSc9iR9Vka6UHmLfhsjjb06UzVLxo2njR+iI8bdwcnP6KtakWjWljYSPrDX9nqwlCwW0ar+9UgAHLA4GQear2/g+/wBWi1W6AlsjYwCWSO7TDyZDnK4A4+Q9q5JV2011OqNFJp9CpbzAzyRqxKmTcSq9AFAH65OPatG2VZmMzykk5AGR8tQ22ly24W3lgOSS3nGJtrZ5GCRjpWjaaUbmcRQttYED5FAIB4LZ9uPrXRRqrluzCpSfNZIqTRpK3ltICCOAQD9azL21kt7aR0JchS69irDkY9RXSy6DqMsbBNPYA5PmPN8wAODj5sYzxyOKRPC18qSPcW7BUVmKecnIUgOCc/LgHk9vSiVeMt0VGhKJyc6LIiO5UbcIQPTH68io7GTdcSXJhkZl/dpjovHJ5/Gu90/wgmq+G76/vWit5bGBlECKAWZVBBY565ByD+lYWmaNqOoWpxp4RGllaOIIFJkDfMuSOi9CM4H1rF1tUzb2NkUEnmzhlVGPqasATMcl+PYVpT+G9VuLdHdLaO1jt/tKRox2pEedwPJP4kmrdt4Uns2lW7hgLRvGJSTuVUfgcY5JyMc8d62WJkt0ZPDI51kVzy5ODjJNR7QuGCgj1r6N0vwtZaZYSLAXa5mXElzJgyN1wTxjIz6VheM/C1hc276pGGt72Do0YGX427SDkAc9cVSxjXQf1WPc8UeVYrcEkAbsZoDAqDkYI45qe/026l226rboHYPsSX5WI4JPq3c/yqrd6Rcx28EgNvh5PLXD8kgcj9axjjuVy0B4W9tSyoV0POOO9Vr5440VVO45HNavhfw5Hql1YC8uYUgu3ZFMbfOSOuBjtxXbeILSy01VttOtUEKSIJii8sSRk+gJOOlRUxjcNOoRwqXU81Mu9AVGCajuleO2SWRXSKQ4SXadp+h6V1OvWGmWVnDdW5Au3LKYwWxvyTvJ9AB0xWF/Y15rd3EzX1qXnjaWJQrKu0cnAC4XofStFj0opII4Tq2c+0kYJMcgU+uev4Vn3MqNb7iFfYu3Deozya6hPCjyw2sovrfbdyGOH5X5YevHFc5qlnHZpMsl2jkSNEI1Q8sDjrisJ4nm0RtGhbW5naWrQlbiMqw58xQT8vPBNdZa38dvaGcKSqnaxyM7vpmuRsWikfbIXAXOwKO/vWpPmaEXE058pCIwcdPwrB1LOxbpKReudXin3hDj5QQCO9Og1ePyGEjc7jtG09K5uEb7oosvy5J3c8itvTdJjurVJ3vAiyyeXGvlliTVxrNOzM/YotLqUM1uI0LmZ1CABTyTWu1je/YYr1YVED5UEkhsj1XGRTvCOj2J1S5Sci9+zRZAClVR8jBznPH9a6LUtLv9YjvdShljSOOIxudrEhgQSw56gDH41rCu4tJCeHTOJmvIYBCZcgSjcjcEMM4zxUcmpWsKl1lV26AYNTS+G1k0ga3LqTPFLMY8mAly3Xn5vaqsvhzy9Ti083hE7nP+q4C88k59jW0sXKxH1ZPqRvqimzlmDxLsHzAofm9O4rIbxDIyAeQo4wfmpLuxluERbaLfGhIMuMbzn+VZ5sZRJ5Q2iTONu4Zrm9snJu5p7CKVrEzak27iL/x6imnTbvtCaK0+uf3ifq67HonxX0e8l8XPePKLe2eNVjaRmIbA7bQcd+D6Vy2m2CfYb6xFxFNdXCKY5FZgIwmWbOQOoHQV7R8TvDOveIbPT4dG2sI3Yyq7qo6cHn8a4vw98MvEsGrJJqscD2vlyKy+cG5KELx9cURdk0OCfKdB8GNHvNPs9RupZVltbkoInUnBK5zgHB7+leiatqNnp8cLXSiTdNGigAHaWYANz6E1kfDrRNS0Tw21jquxpY7hjFtfdiM4PX6k1ta39iS1t2vUBgFxGckcBs/L/wCPYq5y1+4ckYXikQXqPaRSNBOdpFxFjcBnOP0rk9d06ae6tvKuZSnlLHKsbmMdfmJA65FestbQO24xLu9StefePPCF9rWoQ3lmbSKGKDbI0z7RwSfT0NYX11FZrYsXc8Nt4aksreOSWKJYvLWG4ETgA8/Ow9h1ri9V1aLUpH1hYJ4VWYxyD+0wFGMblRR97K46V6bPNo1x4eg0i/u7R/MgWNl8wYLKB3/CvLo/D8H9l3ttP5S3CWpkt1MijLmZ14OcE7QtTzasprVsy77xTFaXM/8AwjaXNnHMnlyTyztJI65zxkkL+HNVLWySC8s7vUWtruG66wGQ+adwwCR9eevNdC3hy1/4Qi1EiRx6hLIQzqQ0q/MSMgdiAB+NPl0FX0jT1tEWS9ksJCwDDcJEddvPY4J70aplpJanaeF/hsqXNwdd0Wx+xMoaGKCRyVbuTn1Hv2ru44bWy8LT2+jZsoYonETgbxGRnnGTnBq9osok0W0bzDIwiVWYnJJAwefrWVLNdC60/be20Vh+8+1QSpkygkgYOPWqbtoJ66Hj+r+Ir/V9RFpcSQaqr7YUvJtOCeTk8lRzn8aoaPYN/bh0e0uFuIbshFvLiyGISCSCint25x1rb1Swv9O8X6rf6bZJLbGNhb7nBTJC8he54NWbXQNRuPHWj6q9hJFY+UjXBSQFVfDZ6HPcViqjZUY7HVeEvhzZ6J9q/ta4sNWWUgxiS1UeWec4yT14/KupttJS01lLu31ExWKW/krp6bRCpzncB69q2IVHlgg5FY0n9uL4vh2tH/YZtyHHG7zs8e+MVqpMl7ljUNH0jUvMe5tbOWZkKCWSNWYfia8d8W+GrrwhbW16us/2lvl8vyWhCBeM54PtXumULbd3PpXCfEG8Nq0UZQMjxuSD9MVLqOOqFy30PLo/HmqIm1LGywccmN2zjp1arN14qvp9Mha6srSdZ2KNa+S6nHbDA8fTk1djvDdWlpbxW+URUMQXJIwMr9asLFPc2yJdLMksV1Fcq6QksNm7jkYGc9fboamVd3s0WqepyWpyy2qvYvE10C4NvJMrr9nYk5WL5ueT1rLu7XUjObm7iuDLI3MswILH6nrXomqWkWpRaIlzPKk1hs3P5DP5rBs8nOew55zWz4y05fFttaRCKWzWCUvuFvI5bIxjG0Uoyur3G1Y4KHTY9JeFGs3uIrtIluTd2+I7ZjjlWJ5YZbtXsfhrwXZ6RbIbzGqTo4eC4miXfGBjABz0GOK4zU9Kv9Z1O4EjX72jRxhM2rkBlk3/AHQoGccZxn6161ayCW1icxmMsgOwjBXjoRTUhPyKuriG5szbXdgbiCZlQo20gnPGQT614jrtvqWk+fptqI4bW4chJLoRq4I6rHgDHUe/0r2a6gt9H0iKKBT5UUyuAzE9Xz15PU1yvi3T7TxPNZGZ3gFqzMphySxOOuV9qTmkwSPPH0nU/DdrJLaIF862QXcl2EKROccrnvnIyfWvUfCPgmx02B7w3Rvlu1V9s8asEPsTk+g/CsG80d9buJ7W7v7mSKSyWF3K5bcJRIDgKAThcZxXpGk7f7MgjXOI0Ccgjpx/SqjLmYSVkSGG3vYGjZlnhPysvDKfY15D8TvCdjoZOuWly0UlzOkYtVUBAAvJA/AfnXq+jaNZaHaSW1ipWJ5nmYFi3zMcnrXLfEbRR4hj0+yE/kyB3kXKE7gAM9KdRpRuyUrux4uumX1xYxXcgXyLgt5ZwedpwegratPB9/baNey3enRTl0V4WZ2Hl4DEt8oycDtXXxeHbf8AsXTtMbUGiNm0hLqvyuHOcYPetWZIn8QeaLsLaHSTY4LHG8t970ziuRTXRmqXSxxngPw3aeKb+/8A7feS+OI2V98isG+bHzcHp/Kuy8WQRadNqMUUZLTaOEjJOcBC6nn/AHZM/wDAan8H6PYeFGuAuoNP9p2BmlYfLtz0+uazNamtfFl3HczRKqQabfSKEcnOx0UEkge/GK3i7oi2psadoFhrXw90y1vRIIFiWQtHIUOQCOteNL4oOlXc/wBijVlGUR3BbgMCD19hXu/huHPw802AOC76cgLZ6kpz+prxib4dXK3v2JdQtGuvL8zyjkErnGaqVVR3GoOT0KFt491NN/n7JVbflTHjO5w7d/7wzXaWXxJ8MXVo41PTrqOaUSo6w/MrCTBfqwxkj8K5GPwHdywTXEV7ZNDbkrM4c4QjqDxxiq8/hGe1toro3FoYJSAk3m4Qk9MHFR9YitSvZM2f+Fh21vb3+nW+nSNFd3bys7yYZ4mbJUjBwduVz71PYfFCztLZUfQGmlS4uJUf7TjaJZGYj7vocfhXLx+F9Q/tmWw3Wy3aqu1TJjfnP3fXoabaeFr673xwvbNKsjK0QlG9SHK8r1AzUxr21Y3Tuekx/EjwX9jWKTS75V+yi2KBAR5Y/gzu/WpZfib4JlMzSWV63mmMv+6HzlT8v8XavN4PB+sXXmpDBDI0Zw4SYHaR2I7dD1pI/BmsSxvMkEEka5yyyggYrRYhCdNnrw+MnhkAbEvivf8Acj/4qsTxV8V9GvtIlg0xbg3LkfLNFgYyO4PsK8O1J7u3vjbCMlgCNq8kn8K3IND1W5s4510+ZQwHLLjPfNYyxPLrO1mRFXehsafr1glvJLfo5l80GHamQvJLDr/tcVZvtd0SW1jhRZT5Vw0sZMeAuR0689f0rIj8L6xPbER2L/KSx3EAdPepk8C6yyOZVhjC9Q8o/pmuSeNpL7SNeSXQ0dH8T6HpOk28j28r6haSlrUhThd3Dc5+vY1jy+M9RudSnmkdV8+USEKOByDgZ+g/Krcfgx5bUyS6naJFkEHcT3qxD4I0mV2kuPEESvGMfu1BHTrkmspZhRtZvbyYnTdirdeLIdS1a2N5EBaRBlYIDuIIIx170tv4m8OaU0rvZXMpjjaO0YEqUDAgg8+/vV6Twb4fjdNurSygryylfzrLudN8MW91HDdSzGORAdyvypxz2p08dTk/du/kPkaWrL+meK/DUYsfPtZ1jspC8I5JVvXr0z656Vxuu6npl1q8z2Nu0UBclN5JxkcnB5Jyc9QOOlbennwqbuaO4iufIUAod+B3/Gqz/wDCLS6/t+zP9k8vvIRzkc/lmt44nVpxemolbuctp6hWZZ5f3SnOzBJYnjj0PeuxstR8PQxTWd7YST2ZkaVdpIbHb9P5VHFe+GkuHKWBEbYADEnbz1/LH51oQax4ckklefS43hL4XqePpSqYqV78jC0V1MewvdMsfE3n2VnM1nhwscsnzFCp4zn0q5pU+luPsz2jXSozC0i3MpZmI2jIJ55xVlb7w8um6hKukwyT7maFWyMDqAMelbnhGHSLiws7iTSoxeRuJYwCdwYcg9fxrOrj/Zwc5Qdk/L/MFFN7m3Zw+G9LTUILFGivreJReTy5VX6c8nA9a5Cx8XXNrdTvLFdto8wdZI1UcgjAPX1z3ruz4f0q7vZr2XTlNxM292dict69cCrH9gaa6uktvGVI6fjXFPiCinpFmsaN46nF3finwh/wjC6ZBot5KFlMscLybFDEEbiwYnv0rgdX1OXVL9rmYfvCNoWPhVHp717S/hLQ2Vv9AiBYYyoqpH4H0FWAFl8w/iLnP5U/9YaMlZpi+rtdTkPDUST6FG7KAFDE5Hua5hpLNvEf2xUyrurBMDK9q9lt9G0+xhEEFuFix93dxVD/AIRDw99o83+z0Emck7jWEM4ormbT1K5Haxzp0+B8MFUAjNFdc+mWKkL5Z4HrRWX9qU+zKsZfxR8S3vh/WLVYtTu7eGaLKxwgEHHU8/WuT0fxTqmuSXMcOtaiGjhMmXfH8QHY+9WNX1Cx8RGM6sHujbrtiZnA49OFFM02LSLEt9l04wSyKUYpcscr1/pX031qkk73uccaL7o7r4ZX+oza1eWd5qct2oh8zy5H3FTkDPrXb+J4rSbTEivJPKhM0ZZgemHBrx23uotGuP7UsZ5rGQgRlt5dW5Bw2e3HtW5cfEPV5bJXBsZo8h1ZYj8xVgf73tWv1qDSlcHTaPX2ZYoizEKqjJJPAFeT6/471JPGn/CPwrbPYSTxwOdhLbWIDc568msp/il4muFlgfTrORJEKbRDJjn8a5qDxb4g0uM26SgXAbzA0iBiATkg9yfxqfbRbuEYNs6r+0r+Tw9rt9JEPtNheJDEAhHyFsHvzUQkj1HxQbQlktbdsId7l2Xg5xg4GSPSoLX4ja8tm7kRvcSJz8hySfboMYHWk0TVdSj8QrrcenXH2iUFbjzV+Q5I5Uge3pWcq8IPWyK9k5aD7jUbi28HaVrC4E93cvBMpd9oUE4wN3tXrdr4J0iKGMobkEKeRcOOvXoaoR+M7d7ZWm0iY4HKgKQD+OKiPxHgkRja6XeSbc9go496TxdC1+ZFezkddbwRaVpxigWWRYwSqtIWY9+rGvMdV8byf2fBcW1q6qt6LRxIcfeyxI9xWkPH2o3hZYtCeMf3p5Qv6Yqr4bW2T7Va6npcd4k1x9pi4RwhxjvjnrzWE8dQ5tZqxSpPW6JYnjuvHmo6HcDZHbW6zLOX5OdvB4x/FXcQeHbeKHYtxcbfTfWW1zpkWoPfyaKTcTARvOI0LFeMBjnpwPyrY/txDCWjtZWIHAyvP61l/aOCSu6i+8ThUtaxDrWrw+GfDc1/cedLHABnZgtyQB1I7kVgN44t7jWbCxjt7gS3Nr9oXdgAAjOOvXj9a2Jb+S6j/wCPTYc8qXDA/UEYrOkkvy6stjbEB8kbtoIz6c1Ms4wf/PxAqMr6o1bHzbuWCR2YjYGYg9D15P4/pXLfEmFZLvT3+1pD8rglgMEcdzwK29Pvr21tmhktyCzs5ZTu6knrx9KzfEGmaf4n8j+0oJykYICjKjB65/IVyVM+wq0i39xcaMr3ZyGn3FhompxXd1qULxx7lO0ZA4I6gYxz1pklrHY+H7XTrrUjCkF2t4LkgneDnC4B6c9a6N/B/h2ZBC8chUjG0yMAasf8IdoEm3fFJLhQi753b5RnA6+9YLiLDRTupfcjR0rs5DU5ZL/VdMni1mxmKzb5WFzHgDJK4UtnjjiukHha/uPDOu2ceqWvm6hei5t381gFXdyOnHQ9K1IfCGgxjEdio4xkMf8AGpx4Y0Yc/YoyenJNZLiihHRRZLoXZ0+nzRw6fbxPKhZIkVmB4JAxUst7BGTvmjH1YCuYTQdJjj2LZxBanj0+xgAEdvEo9lqZ8VU7aQYvq/mXr3U7N0iT7XBnzoz98dNwzXO+F9JvrfSPEFrPdxSz3TyNb7bneQCuB3+XnFbAhtV+YRxgjuFFULjXdMtWKF1LDqFGSB61NPiZyfuUm/n/AMAJUF3DwFYahpFl9j1Z1adIySfN3nl2PJ/EV1ouoERmMihcnJJwBXHnxJpcT43gPnBGMGpU13T2zubZjqGGO+Kv/WOtH/ly/v8A+AL2CfUv+G4bTRLW4tV1CO5M13JLkDG3cenU9KTxFfiF7a4htvtRQMPlfG3OO3fNVU1SxYbgfl7nHT/OKzz4s01ZNnl3A6EMYiA2cYx37j86j/WHEzTUKJaoJO4iabrQ+IS3n7z+yM5JNyduPLI+5ux97HakhstWh8XzXT+a9gZHKo1wduDjHy5x+lWl8RWLQGQOVzkjKkZxWXceN7BIz5AeZyxXAGMY9alZ1jKjtCiJUI73O7ku7cSIQylgpyPoRXnXiXUr19VRtP0e6VVtprcmFQqkMyHnjplTn61zmo+PNXWT9xb+xVUJ9SMfhzWavxFuEUNNFlmGfmJU813PE5hVSfKkvJmN6cXudrpniXVtL0Oytv7Gu/Jht0i+VNxICgZ/T9aBqMzXa6s2g3YuDF5IbHIT733c1yK/E54WUtbEoyHk5Bb3/wA+lXbb4nW7hPNtnVsZzurkqrHvVxf3suNWn0ZrwaxbwWtzax6HdrHdlnnjaMjeSME/pVa7vrC70qGwj0W9eG1AlSJo2G3aOPr1/Wm/8LMtTPtEPAGS7HH5VNF8TdOMzhkkYDAX1auf/bI68kv/AAJl+1h/MULJ3udebUptDvXljjQREggqVBB475zWhHCljdXN9ZaDdJdSLktsJ3Zbd64+8BUo+JWkbwknmAliMAZ9qmHxE0lbcSSFkBJVVI5OO9TOtjb3VN/exqdP+YZpAuNJF1Kmi3CzXXz3BJyWb5jxz1+Y/pVSzU6Zotxplno2o/Z7gvvLJ8xLLg1pJ8QdFkbCSknqflq1H410hjzeJjGdwHFR9cx0dXB/ex81N/aPI/8AhFddsdSFzp+m3YMTMAxTJ55ArVay8dzfMlpOAR14Hpwa9MHi/SVj3tdqsZJCsw4P+eKmTxTpUhwt7HwM9R0q6ma4qVnKinbumS6dNvSVjx4WHjuFDbC0ugHJBPb/APVjNTnwx46njZW3LuGTmYDPtXrVt4j025ykd/HuBxg4q0urWrrlbiJucdRzUzzivHaik/Rh7CD+1+J4cnw28WzRHcYY8jO1pc846ccVBL8OfFsRUJbrIOpIkGPfqa94Go25bHmoPbIp32q0YSAMmeh6c0/9YMWnrBfcDwtN9TwOXwH4sgcL9mZh6xuCM/nWdceFddRoxPp9yXY5X5Ca+kPtMGMrtOO46UC4hfAO3npjrVR4jrremhfVIdGfOI8EeIhA039my7f7oQlvyFW9L8M3NlqPm6to148QU4VUIGf8jpX0GXt1zgYGcjBpPMtmbsGHY03xHWkmnD7ivq0ejPN7W20RbQM+jKqy4Uq0Ry2OeK0LTTPDdsjtFbW6Kxyytggc46H6V2oFuVXKKSBkZFMa2sd2Xt48+pUGvPnmDlf4l8y1SOYii8MiR5VjtC5+ZnwM/wCeatJqekxgmIx7eSdoHPrWwdN0woyi1hAYbSAg5Hp9KgbStLaL5bWMr2wnArN16c/iciuWS7GWNdsC7pGd7qMlQeaX+3tPaUoGBZThgOdprRi0PS4385LOESOOXCYNRnw7oxmEv2WMS9Q2O/r9aftMLfZi5ZlFtXsF5aUxckDzPlzjrTvtVvIdy3APcDNS3XhbSLtNs0RdeMfO3GOmOarzeE9MkdTmcNnAIlPH5/StIywz6tfIVpkjzxAK0rKCTjIPBoYRHglcfXBqJvDds6oq3U67CclWGT2wePSqp8KbCWi1K5+Y7gGORjHSqiqH89vkD5uxeV4QvKg+lFVk8Ptji+mx/s44/nRStR/n/MXvdjylLe+imXfPEV7KUHP49aswwTIh3MGfP8ORiqtnOdRmCKzMyEkvjhfxIq+1pNECCx2vwCGPP+FfVVJNOz3ODnVvhK1wmo3GYHPmIGLYyDgng9varel6Yyf6+7a1jXqWO4H2xV3RtMieTc80yPnPDnbV69tLOyBMySSyHqAeCPWsKmK19mn+BrGaSuyW30mK6kMdnqi3D43bApOBWvbeECyb55XLnqEXt+Nc1fa0mh4vNM+RJMBkHTIrPufiHqkqIUYoEUFiAea5XQxlVL2T089xurSjoegQeHbaT5hHdE7gNxwuKqXfhzxC+ww3SLmTbtD8qvPJ/SuH/wCFl6mhbGznn6ZqW0+JWooyCXLA9dvJNT9Qx8XzaP11F7ai+56Db+GNaRW8zUQD0Ug9frV6Dw5NIhEt/JkcfKuAK5Xw9471PV7lrSO2Dy4BXHYZAPX616Tpwn+yq1wAHf5iQePavJxk8ThrqpZM6aShNXjc5B/h+Zp9z6rP5XZV4x+daek+Dv7MuluDqE8rL0B+6Ov+IrpHbZgHJJPHpmpduWyT+ArgnmGIlHlctPRGipQTukRGzEsZWR2Ibg9MU62txBEse9mAGMmnodvyEn29qUA7RtOR65ricpWtfQsUhRk4peD3H0NKAD1B/oabs8s5UcE1AXHD06/hSMGAGOD9KBKSRxQZMY4HriizuLUUBse/akCgkkjFKcnletNZmYYwVPseaLsBcDd0/wDrUAAnkUDf0xz60pJUdMn270AII1HQdenNL5YPv7Uo5AOecdqQYOTnJpXYgaNAOVyDwarjT7E8fZoTx/cFWWbH4d89aODyBznqKqMpRWjArtp9kxO62iySG5UckdDT/stv1MKEjgcVNlc+5HHvSMgIz0PsetHtJ9WwG+XHjAUKPp3oMaDDFF4GM4oKg4+boO386PL+fOeOwoTfcCtI1qsZDrFtHIUgfnVK3m0qWV0itoQ3VvkHfn/P0qzd6XDPEyMAqFSvykjAPeoItLigVhCoB+9uA+914/lXXB0+V3k7id76FeXUNMjkMSWqFjgkBMDPaqGzTNQCvc6RESCdrNGMjHcH61NJp2pvI5zEqZ4YAHAx1P8Ak1y+oJ4jt1ffE7N8uCo+8MEnB9sfrXpYekpO0J6/4jCc5R6Gnqmh6Ve6dJbjS4EzGUQrgFfpx68/jXEw+GLa1djKh+QH93I/GcZ/yauS6nq0VuJXt50BwxbaQCPX6VRXVr+5kIV9x2kt2zmvZw1KvTi1zaepx1a0ZPVFHWLdLm4iFpPEkS8SgRjIGOelZMelwO0iLNMJSynLJjj2rQeziS7ML5O3CAlgATmrAuZAzokDO2VGChOR2wPSvTU5qKUSOZS+L8jGl0FomYyXOwE8MVz+uary6RMyqkN3nGT0OMV0U1teMCUsyIjzu8sgf5+lQpbXu4BI0XGeGHT8hTjWmt2iZOKezOdNlcQoY2uog7c5BPOfWlNve+WojmRiTjhq7bTtGSaby7gRzBck7Gx+vrxTv7It/nESMW3cKTnA56ZFT9djezF7rV0jiZoNQgUo8gIxkfOMH0PWmTfb0UMoLMQAcEHFd3dWJkURSwRebtwGOMj8fxqsdCt4Yx58IaViRkc56c5oWMg9Wi/ctqmcfFJfqd22QKB/DzzTk1HVo4hHGJlBkwFAOSa6xdNsmMUsturQhcLtLDJHr2PSrsN3BZWatJZRF84BJ+YDkdfp+XbFN4mD+zcSUOjZxPn63FtRobsOGBwUYsAeB+ZNW1u/EiPJtjuXJfAwC2eM5+ldxp3iS5nlSO2tVw7EgquSuPT07fpXTaeuoyyRu5QLgF2YAd+mAPSuWvjo01eVNGkIc+1zhbHTPFC2wmtmnU/eETZVidoPQ9s8fhW0NI8X+Vua8QO3Pyt8qjrzx7YrtWtm3q8t3tGSX75HtUgSyUbjcExgjqeCBXi1MzcndQX3HZGhbds4G0j8U73SWVFTcV3vnL59B+f+SKL2DxPZWJeOZWnx2OCR0wPyJrv86bjG4Pt9Dn9e9QPqenGXyS0RbO0LkfUfzqFj25aUlb0K9kktX+J5HceKfE1jL9muDOjgElWXOfyrSsfGXiOS1VE06S4byjKDsJJXnDYFemPfaepEUwgJ6+v5fnRFe2rHyojErRHDIABxjgfyraWPpSjrh0SqLT0mcRZa34pm2+dpUwZiV3DjseMdqtrqPi/z/s39kZb/AJ6EjbwM/e6d66+TUbVXaJ7lQ/3jjjApEv7af5IZ1yP0/wA4rmliovVUV+JoqfTmZhmXxGACbFVdSARvBBHT+v5VWW78VLcKH0zcJclCGAC4/veldTHcIwEfnq7jrz1oW5Z89U2kdR3/AK1j9YSv+7X4lOHmzmbm78Qwb9tkr7VJB3ffPsOv0zWVceM7+3gC3OlzrMJPLI2/xdce/X9a793jbG5uCeBmmMsbK2+IOrdQelVTxVL/AJeUk/TQHTfSR5kfiE8cWWtWVgWAUkg5PIzUFx8RmkSaPy2QFTsdTnGRxXpEumadcESS2ELMpBBZAecY/lxVIeFdEiLvDYQxuwOSoGcHOT09zXbDGYDeVN3IdOfSRxB+IkanAQEY7nNFdbN4Q02d9wTyxzgArzkkk8r6k0Vp7fLf5WHLU7lRPBvlE/Z5EdS2QNgyn0P+elWIfA8CymWe5Zz1YAY4xzz9cV1YZiu4RDJH05pEjLSAnJLDB5ry5ZhXa+I0dOL0aOdtPCWnwS5JLPgZOSPy+tS3/hDT74OFWQSsMCTeePbFdGsSqAxxgcZ9qflY8A4Ge4rB42tzcyk7gqMLbHJt8PdHnhjiuIi4HX5jzVyXwbo5TZJZReWEEajA4Arf25JxjavOB1NObnjGPcjoaHjsS38bGqUFsjzbXfh/byMZtPtB5zDBVhnJHTHHfPt0qbS/ACQ3bHUH2oRhNmASa76adbe3kYOWI4+TkgU1VZ1RiF29txGMf5xXV/amJdPlb079TP2FPmvYq2mkWWmwr9nhjBAyHxznA/ngVoWl2JkbgbQcE0jNEIW+YhT8vWqGlAxxzxAMyiQkSEjLjPX+Y/CuCV6kXKTuzVaaI1TsALPgAc57A0xZY+VJIOc/hTRGxILsrL064yexppCxyvNxuGFGTjj6msVFFEzTEvxGdoHX0qRZy3ylcN6d6Z5jE5VSVU9R3pC4dmO3G09f71TyrsIsbuhKDf8AypGcrzj5ajEqckYYAHJHf2pHLgblGQAcLnrUcuoh+5nAZVGO+TjikVMMWUs2emTSbiF3qc5GTUc07oqle5x05zjpVKLeiAmB3t1Ax1BpxYIQo61TO9ndhvD4AOO4zj/Gp2d1ULgMf4v8abp2AkFwnlK7MACM/Sms7dUYdOMVHKVCqkgLBjljjof6U4TgKOgPoe1HJZXSAl+Ypyw46U0khlXnLHoR+lRrcx7QN4JPvx1PP6U5Z1Ayx3cZ3Bev0pckl0EO8wkvkfKvfH5ipDIBjPHeqxkmkA2kZDZIYY+X/GmPIY2QSBgC2Ac/rT9nfQC6CD1/Kh1DggMVPr6VmG6aK7RHVxwWPy8bRjLHP1FXBKWUFhtP8I55HvRKjKOohxfyyqN95s8jpn0/nTwUJx6jPvzTcD0z3APakIeSPPKv35qbJjHspYfLwD3pM7WJ2demKRcoPmyT1GaQyeXEzE5xyfpmhLoA9sbfun6CkIjdgCOVPHHcimv03A4PYHpxSuN6kpgtjgmi3mBXfS7KbO+NWDNuYE9f/rVj3XhHSmk8+CyhjYc7I1Cq/fnFb6Ehcu2RnsKa0oBBJGDnj/P410U8RWg/dkyXCMt0cV/wid7axtIjxylcFMRfNk9eT6VKthrX2RrSY/IDlAuDnHIOfTpxXWNdRnCLIFOcKc56Cq8ay3F1CZMcL5jEDIHTA/ma74ZjiLXkQqMF0OCvrfUdNntXju7neyEAE5w3QjIrIvNRCRRzXrERsSqlh948E8+vIr1WTTIGkkLyHayFDGRxz/WszVNK0u6tJYHjULtZjtQHBYY3Yxz1PrXXRzKE7KafyInh7r3WeU3mqQWnk/ZgWWRxnvnn6e3eifxKYYkZVKsw3HAySPf3rn/FN7YW2q7dMLFNpaRREMBjnoOABgjgdKzElurtFiW2c5XgbSwz1wdw/QYr6mGCpypqT/E86UZ3sdFqXifMG2CN375CfdGKRfEhZU81QkgXBRmzx747+1Q2/ha9ltCrXJEWDtjRcnJ69en0rPHgvUy7qkUADDAd5CcfgM0Rp4O3K2tC/ZTL1zrahsBii4GYyuOP8PeorrxWXctFJEiFcjkHPPcDoavjwSJbdUuJVc7AoIydh9Rn+tPHg62tofKZ5JI0Py5bOPXHHFSquCXW4eyla47RfFc9jCVNrGsYHDKwOc9846VpTeOLqRgi5ZuxJqrJpkJiKPPGAMfeUc/lWZNplvDIrfaogqkjgGuZww1WXM4jbqRVky1L40vyskLSFhjlc9axZPFuolBEbiby+ECqSOBTri0tRMziYkMuDkZ4rLOmW5L/AOkFQn3cKBg+/rXbRoYZL4fwM+aTWrNyDxNfQuxWQuChUq3OP8KxG127lk3mV9wO0HJJ9KWS2aUAW93DsIwVPygn16VWt9NdJ5PNaJOeMvk1vClRjd21FrbVmrBr91BKhWeQN7Pj/wDVSHxVfxTFkunjYnB28cdM1nDTnadiLmNSQcKGHP1pj6SzIzpNAZM8RnHI+oqlSoPcqMZPY3rvxRLJAlvFO6sVHmFjy/fJP40+08X3sKiKNyqBCrkdzzjJ/GuXOmXUU6gRLNxnaWGAfTg5qe10e5c7C0cckh4G/II+lKWGw/LZ2sO076M6afxZdSXSzC7Yb3bd5aYGOPxP41an+IWpHCRS7W3DaQOwH9axYvC891fm0jutkkYbcdvBZc8Ajv0/OnxeCtZuoY2tYN8qSNFKjuBtION2fT+WK55UcHpzW07lctbobVp8QdUgY+bL5nbnt61uR/E10OPJ3AepA5A4rjdP8D6vfFpZYhGvmGJWIb7wYDPT7uCTn2rVt/hxrZvrm3mAQRIXWQKWWQ9lB4HP6Vy18Nl1/eaLg8QtjrYPGst1JF9pWOGCRc71bJB9D6ZrQ/4TjT1cIZQWLbRg53dv51z8HwvkS9zLO7WrRseCP3bcbcnOT3PAHQCri/DS1Jihe5lRol/1yAZkPJ6dsZFeZUpZZf4vuN4vEW2Ltx4stxMRDcoij+F92QfTgUVST4eWaF/Mv7lGLk4AVsjsc/Sip5cuWnM/uG3X7HpRmjVeMZIzgnrStJxhT85GenArjLbVnmaS3DgrEzBpGI+8OgIByDk4p0s2pWlhLcxSm4uTGP3QOfmHUDv+FeP/AGe07N6nSqqtc6pr1d/zMGY4Crn9aUEtJkZfABCjoPrWFpsochboSK5A2CQlCWAyTjtznv2q1Gz2ckiyXZk81gTkfcU+n05qZ4dRbS3GpXNgOdyrwcA9G+9+FRT3cUMW6TOcZk45UVTWcTXAWOUvGqEq4ABJz0qtbifev7xl8xiWjYD7oOASfXv71nGit2NvsaVvLHNPFI0hI25RcY69G44q5tHzCSQHcACpAx+FZZmVZp7aONFjVdygYyT3+nSrAWQlXQIZWwVO/hfbH+etTOHXYaZPelbW2C8eu49VHv8Aj3qvo0kv2eV7lgsskjOuCCMHkYI61TvtON3bT27s4WbrL5mTGfoMZHfFaljGlpaJGrr+74DjgMPXFOSjGla922JXuXAd8aghWUjDUsu0nOOF457VXe6jWRiCN/BO0dvWh5fLiG7DMW4JIBHPX6VyqDuUOhutz+UOZAex4FPFwihjkhs8cZx/9aoBJaoDKzglR3PQc9zSpPatlkdN5Gfk5B/KqcF0QiS4jV4lIlYCPJyDjJ96ba3EbxiNn/eE4AwQQcZ6Uke5omSUgqSRnaMEHoRVSzjEc0jwgtbyfMzscbeAAOe/Ht1qlBOLTewjQmCyY++UYHIX+dTIQF2n5iOGOMGqjyMm4AAOPundk47cdu9MhdZGm3XOVZAAFHIyOee9Q6bcfIC8soIyrkgnA49KZK8gcLjk8ghePxqtBLCIZD5mdg5GcbccHH5Zp0N1HOjbXXjB3Edj3x+VHs7PYBkttcReZLH+9ABYLnBz/I96FtNyFJGHmZ4cZGTjrj+lWDNtwpfjpnI65wPz5qOSBZDGPMkCxHcD1zgY6/jVqUrWYhsmmFvKdXYMmQeeoI6k4znpT4o5IRhiCir8oxyTTTPNIqyQ7CmNx3NwV5x260y1kmMsk1xiMMflXOcL2z9TzT99x957AXA25UBBBHIIPWo8GR3DlMM2VBPYd/zpuS7feBQDAGO/rmqptQLiOUPiKM7sKxO5j68dOT0qYQWuoF8y7zj5QevBOaeGGBkZB6Z4qulxb5yGyMkjuefSoptRtYVV5ZAhbAAZuG+lT7OT0SAtJJuBwP4sAA0gf5iADycHnv35qs99GkeVcsegwcn8Pall2xxkjaQo3DPfJ5H5VXstdVuBcL7gV4IBxyOtMaVUU7xhR2I7VRk1JElgZIyVKFyRwAKiF69wh8sqoI3gumeOen6044eW7WgjSLNNHt5VjncPQf5FRo7zRCUBgDkBW+tVDerCAoO6RVUkAZO0/wBOaifV/Lt8pDKBGcy5XG0cn+n8qtUJ/ZQ72L00U04Cg/Iw5ySMf/XpnksUjaRtrqu04HGT3qsb66EMUqwO6yJuyg79v51J5lwcrFKPNmxtVlPyY65z6fhTVOaVtAuTywoxIJ5IDMzHGCDx+fNOE8UZdw6bRk5LdD/SuX+x3moXhjF9LCq7W81U5KsSMfp+easwaLf/AGmT7RcsWjXZDsAKkf3nz16nj2rolhopWnNEc+uwmoeII/tKQBtxeJpdxX5SV6Ae/SuUm8UTTS3QMDybVw8u0nZzzxnGMmtKz0lneazNvHHcqI4XkYHD85O3HHbn6V0keh2sMZgWBItw3kKuNzjjPH4V3p4bDaNX/rczvOezseYSJZNcKRHHHI0a8uuGYdjkjnp+lW7mGW205rhdin5cEkZ2tnkD8P1rs7rwLDeyeaGWLEQiEQZtoAyQfUkE/St2HQLZYgkiK7AAF+pOBx16VdXM6CSadw9keQTX+p2A+a2dwi7mJjIwuQM/TJFaFrJqc9v9oj02baV3E5AGM4J616hLpFjNb+RLCHUAoCRnAJ6Z/wA9Ktmxhkh8p4/k4AHqPf1rGebUbK0NRqik9WeJz6hqbS3MS2jg27ESNuG0HOO3aqv2HxFfybo1kCOwQAKRhuor2xtFszIHjh8sMxLx4yrMRjJqaDSbS3OFt41HBIVQASBgZFaf21RgrwhqV7Gn1ueF23h3xFdXcsJGfLyTnCEfXpSW/hjUdQbGVHKqcHbgk4Gc17x/ZttvyqEbid2D94nuakSwto/M2xKu/wC9gYz70pcQdog6FLseOP4CmW7sxKIoUtwDOxUt5vzE5HY56U5/hxdCxnlzb5unBXKFfJ+f34xj9K9hS0hjAAXaq8DBzmpHQbRu+ZT1BHGKw/t+vdWH7Kn2PDLf4VX7zeZcylIIzmQIpDOoPb6+uK1rH4WRR29xJLKtz5oaNB5f+rzxvPqQP1r1lpoxlgMuxGR7f0pUEfLAYLjOM4oqZ9i5LsJUaa6Hj918Lntr6FrTy/Imj8mYEfcBAXcuSck8mtO3+Eul28QgmWXAUt9qMmHL54GM4xj2716bGioB8u5vUUkrRhBvyT0A96iWeYyVkpFezh2OIf4baEbFILaIx7pI3lmblyFyCAT0zmrE/geyuIfsksCeSis0bhMOjFsjaQOOK675Fbc3DOOVbpTDMqyhNrZ9c8A1z/2ni39pvqNQitkY8Xh2xSO0SKGNXtGDBlH3mwASfUnAyTUq2bISXgDFpGwME8k9fYf4VfN5F8ih1CkEL0JJpyXAaESL8wYDGP51k69Z6y1Lt2KBtmUuoJjjTIUAdfxpqPeyQx5h2F2AOSMqPU1bmvIo4wpf5s7VOM/jQZmAIQAMOh9fxpc0mtUBXjt5BF5f3SCRyDgY78VUlsrxk/dYZxIcndyVPHHp+PpWo0srEswKI2fmz7U93KlVJ5IwMckH1ojVlF3sgauYEvh+afYRdfdRUO4c5AxRWr5skaqpaQkDkggg+9FbfWKy2ZPs4nl+sa3HaveLHbmNEnIkmjX5mY4POeOQP0zQPFa6eqqkCyjfuIJHycggA/SoPEmlTjTZ2hjnYvcK2644ypyFVSeuP61xtlpd1Pr8OkSlYppH2cncAfXj+lfXUcNQq0rvp/kedKpUjKyOruPFUy3DSSthGDhVTIBOeGyex56elSXPjNhFOkeySPICsM7QcdB+tR/8IxrWs6c8LSW0Edgxto/lP74rgdewzz+NQ3HgSeCFriFZ0tnhLxxSfPIZR2I44ODzS5MHdJtXQ261roePGUkQEYO9UwRtJHbnk+9Xv+E5eQIzzruYYbZnjuP6Cq9j4CvLKI3ZeGffbMDDMpV95HK+xB6HNZi+Cbqz1TSbXUp40jvmY7bd9zRgLk5zx39fWl7PAzbs1p/TC9dHXW3jFZdFM0pVnhZQQR379OoxmobXx1DPI671jVcFXk6n0xgdadZeA5bW3tpba3S7uIpmE0Mh+SVOcMQcYA9O5+lXYvh/pxitoboSCRgwZ44zGRznPJPHQVwy+oRvr/XobL27MxfHrxwnzFkfbwzjo/PH6Vf/AOElm1FYIbZovMmYIiPkhR61qweCtmqpEsdsdJhJljgl+f5yoGDn6Z71v2Wi2NhcXM9tAsZndTlcYGBxgDpzn865K2IwUdYRu9zSEar0kzC/4mCa0sM8ZBeLO3ftVlGR1xx0JrP1K+1C1QxtZXKxh9yXDD6Ed+nX613QitZrhmlImLKEVCM4A/rz1qV7K0ezFs8YaIEBRnng5H61wxxtOMlzRLcJW3PJpNb1G5e5e3SaUw/vZmYYxGvXIPXnHaui0hJxp1rcxXdwYZJG3FogAGIyvB7dvyrtZrSCS0nh8tCJVIdDweRzz71FaWiWtv5EkvmOw8wlu7duD2/wraeYU5QtGFiY0mnds57Q59X1W3ZHm8krMUlEi8oQegFal6ktq1tbEmZZJjhsYC8Zycd+/wCFXpLJZQcyBJFcPuQ8Z+lTxhtpji6xjBY4znrXJUxEZT5opW7f8E0SaVrnF3r60dQa206MTRoSRKXHcZwe2eauaM2sXNg9xI0cUsYKhGHPXA57d66hFjdQpI+U4JHBPbB9e1PkiXzEC/KAR8vTOKqWMi48nIvUSg073MGe0nnVWhctEcxTF8kMMEcfQ0unWFzYWkcE80ckkpILKhwAQeM+w6VruXt41URbmdwDt9T/AJNMmCiMbm2ooI44II/rU+3lJcttB2V7lKO0vhqMcq+X9kVWVkbhgPr37n+taTxRTLE0ZIzwCDn17Ulo87HzZWHlMMqAc/r9KmYSocKqbc5BJ7e9YVJtyXkNFdreV3SO3KCFQFffyWwf8KhvbW7SPZbDeMHC5xjOf881eiiZSy48vLHnOWxmoftJhtpZpJOFJXDjHfFCnK+mthEH2O5jkCQOoiaPbzklT/e68/p0qKC3lguZEM5e1m+4f7hI5/z71Yt83EC3EUwBYgBucYz0q4yK5+cbkHP3eD71UqrjowMRNFZYWFzM5+zgFZEbBk9c+nGBS2mko0hWdQ8CptSNjuGM5B5HOOOfrW08KO5Un5NuGPc+1IlrGibUdjxjk8mn9blZ67isjNSyWwmQRjdGilMv94g+/tgUkSgtM8pKwA4Kvk447Hoa0PskfnO4GZGAwSe306U94llYPJGCAMFW9PWk699xlJrMPCgkiRd3APdV6gDv7U20srayijUDEC7sBz9zOMDn6d60DAnmJM3IToPSljjdDIZW37ySCO3TAqHiG42uIrraiSZJ8rIqghWI7Y/xqUxpFI2A+SOx421KRyqgYQDGfpTVWZ0/eBQ4PBU5GP8A9VZuo3u9BkLbjFGpZmkdsqCMdOalEapIDtBYckgdKFdXkdedyAYyOlNju4WVdrA7sDd60Pma0AllyFIUAOPujsKinikY7VkYMB19j/8AqpsNwJlbAAeNirZxkD1/Kle9gSEPIwAJwe2KSjOL0QEohVmDlBuQEDPPXBp7Rq2HOQxGKrPeBcKWGd4Xgjr6etRLfkJJLICFL7YyR+A/M/zp+zqPUC8zZIVVBI9fpUayAzDaoxyDn/PtVSPzDJJ85YhThN3OacjuYYmnRVlK4KgBj+lP2VtBlg3EMMxiXajE81Eb+NGxlW4ycHpz3qmJm+0RSz/KZDsEUgx2z/Q1Rna30SCeWeUu80zMMrwFPYfpW0MNF6PcTZ0BuUAZtoOznrQbgOqFG+/3A4Ga5ddUht9Jgmcl/N8tmGcZL8L1rRN1Cl81sJGV9oYAng45x705YNx6Amnsaq3UKyGLeNxppuTyo42D5s9DWRFDG1qbiPdNNM/mKUGG5PQ+wGKLi/tnaGUB2eQFHQLuCjGeaSwycrLUZrJP+6OX3LuxnB5zzVUalF9qFs0jGQkADbgj6VnTzztaIsCNLKoXaQdoYZ+ZT24xSrOt7A81zbfZ5oZMeYfmwRzkf571ccMlrIL9C4bpfNn2qf3XymRQSc+/bPWrUVwWcNKdpB27cjJyeM/hVVbFbq1MEUzRxSZkkIbJOc56/jSS6czzxzwOVMb7GPUOCODz6f41LVN6XC5ZlcurhW2uANoIx9etUTdS3U1s8akwxk5UgguOmevSrjwpHK07BQUGB3z7/wCRVaa2MqwTINqrJlmHDBeeOevNFNRBlmWYonmRROHxgHtz6etQpp8ohdHuf3juTJIndcenb0pYpwAkcI3uWYhsg5wcGpZLgN8iIwOcEZAPPtStKOiGVI7WGXy4YyFWBRJhVweexqttnmulghPlQSxEKQfmTsOD0FaK3P750ZSqx8B2XG78aZcXaEA7QzA5jdEJPvg1pGUr2sK3YjsEkRvJncOIowA20ck9cfkKseWs8hkkA3pnGTj9KrNqKGC2mx1PAx16Dn0pwQyb1jl2Pu3fcJBHXH5VMk2+Z6DTsTjynkiMjfPzsXPTr2+lR+cjXkkBRRIq5GeTj1qvcTWwWe4kxuRCoGAPXoDUCtCbNZnnCmRlLdQR/X0qo09LsTkSve/ZiITtyo560VCyxW7sryeaSd27cenpxRWipw7DuwdHvLeSzv7eKRBjAY56Hg+vXFEuk2olRpbaNplhWJ5Vzkp1wPxx+Vc7DrKQrIbw+cEJIYfwgHvjpXRadf8A26IM8EiqwOC/AB+vpW9SnWpK60RKcZD49MgtxBFJIxtYwSob+Ik5O496szCB4jPsZkB249s84pY2jiBSQB0DKEU9eSPzxUItbmK7VRcK8KHMhJw2DnjHtxXLzOTu2W0MMVjdxiNAruCqlT14Pv8AWr8tvBPH5LpGhA2LkdAfT8hVOWy+z58mRUj8wyEN0YHnr61oQSrdWyy5Xj2zgZ9fWoqSeji9AQ1ohbrKLeKNHcYUj+LA60itPbw5ZVWTAGT0ahbiJZLf978ykhskccdKbeoJY/OBZ/LIkCoCSw9BWau3aQDkmcws0SmVeq56k59veqkTXT2rRQACRSd+44wTzinLJcxeVJI8flmQIqrnI3HA56fhSWljcx3VwDc7rQnKgYL59xWyiopvQVy3pslw1nG9zEIpWJzkjjP+NFqUN15axylA2Fck9Rn9KpxXxv74wrC6xIAxfpwP59KsPIXhmaAebMhYKIxjpnj25FZyg7u+l/wBPQu3MgIZHQquQvpuz71DLtmEyl40lRQpPt9e1MFs1za27Xf7u4jxIwB5z1xTf9GuZxLGoMqnDYH3x71EUlp2CxMIQ0DWzll+UBRn+venlLcIvlOPMJ2hvVsd/Wqcrujgyb3n8zahXsucZx+NIL2JprrBG6GULgnpkDn9av2cnqgJ4oLTT7pMzOTJuwWbIzmrKtFNINuNw/i4BPXms2XUYY541aSF5WBGwjkH0GfcVGZ4baNWVSbkocKD1bpih0pys3uF0bjSKhPIwe57Go9gkHlylSQOGFZL6pb/AGCF5X8tpCSRkYBGDg/pTdJvZrywiklOxjHl+nIB60vq04x5ibrY1ZEQ2ojmkIAO4t9DST3UR8tScgjdkHpVFpgk0MkLSyllZNw+6MYIB/Okme1gQzSwqUlIQsRxn+g4NNUXdXC5fnmKW28DJByAh5P+eaJ7lNywzBBG/Zhnd7Yqi+5/IhQDyRzuDnjH8/SmSTNPqCPHukCSbXJxtAGTj3OSKcaCv942aDyRW1uPKgUZAO1FAwT/APXqQSGSNVYABhnAPIx24rIF1mQTqGhWUFJhkEKy57Z46GnWrrbRS27mU7VZw84AC5PGKf1f3bvf+vyEKmrRz3KWio4aSUoOvQA/4U281aWO6jtYYHlaZhs46Ecmm28drE6xQgG4ZvNy5yxB4yOPp+dRXEMcaRuxbzoVZVdmx85xk5710KnS5tha2NZLhjmBW/epgMwxx04qQM0ISKVgzN/Fzj/PFc9pMgnurpoT5cnmZKkEZcYzyfX9M1djvE1KeSDJFzHlG5wIz7/l+lZVMNyyt06gpX1NG5u47WJXklGMgAHt06/nTku5WjgAUFpDzg9q52RoZNclUzSEW8YdTglepDZ7Y4oNzPAtwHVpFDbYJEYsBnoOOc5P61f1NNLuLmN8XfmP5YJJUnkY4I4OatNMgXzC2AOMgZrk7W5uLfTXjuIHiuUIjUsAMgkZPuTn9KuieaKVYDKVhZQQzJnawPQ1M8FroxqSZt+YJdzgAADk9yBz1/Gsy7hWe5tFtchHYyOc8HaOP1x0qC8vdsloI54lUqXlCggsABwMZ55H5Vmz6v8A2xa7NPQeZGy7zuAwoPTt1/Kro4ea95bClJbG9NdQ2CSsysDsxvHc+579TWbpl5tsoUvJ0ZbkEhG54OTyCPSsi8vryXV7e2vLYQ2kwIDOwAJUfNwOnUenWn2Qjg0ILJCZVDHZKYsvEhVtjdOBxj3zXVHCpQ97Vu36kc93obF5IlxaNJEC4DLMD/fHHHHI6Yqta6lLGreZGq27FUchs4OOFGP8/wBLlpYzW+i28ccoEnlZ3EYwSOxHbJqlJZrYX9jZW2GFy5knmPBXABJBPr0xUQ9m04Xv/wAAbb0ZNf6gYiBZqCFIPnsDtQdfmagT+brUeUk2yRB1b5gqn8sc9e9WtZsbm602S1tJreJpf4myMryecCqUkt3aQw2qgzziHAaNQMtj17Y/qKVPklBcu+v/AA423ck1G/lRMPDJOArsyqpIVhjBz6YJqppWvf2tbmVt8K7tpO0EbMjjP1BFWbtbgYkeUrLMDGVhydpxkkj8AD9etVF8Pta30LGQpbwwjzR/Cz7s8eh961hGiqdpaPoJt82mxLolrb6rPey3Kh2ExUB8kgAnHGeD9PSr9pbXDvcwEGe3iJRPMUDPAIwev41KkZhulEEQht5w0skgyfm46+/P6GtKE4fax3IU6KOnrmuSviJXbWz28ikjnIdNbTLe0t0klTzx+9KOWC45HJHtj3qea0UyWYkSNpkYuW+ZcgHHbqen61pNcRNemENlH2rswf8AOKsyrHbiEJbg7PlUkjK/n7VMsTO6b3f6hZbHP3csml3DSsJHtnf94GxtTPOMfgK0ZJ1EqxzZMMyYRx9059T9Knu0hvk+ziJJI3IWQAcqO5+vNV5Yra3mhhEbyRbNqb1LqnqDz9P8aOeM0uZalakkUlvDeSROxy5wc8c46fl/OrBEdlDt5MWcBhkkk1XyLe4jtgMxMNwdhkr16frUF4JkgKlFlkVtyKHGSM8E+3NZ8nNJa7hexoxxR+UI2nVmYYy3JJ/Gq4EL3rxSHbhcGM9GOBipTu8lRlNxTJbsTjtWJqF81pLZ4jcoXCyS4OB+OKKNOU20hNpK7NhykjgxsCAMKCcAdqjFwhOBHmU8tt7f/WrmrjX5knNhaYa7BLYVQAq54GTz/jWRfeJbu01P7NZhY96DI7h+/J/l9K7IZfVloRKtGJ30c4nBb7scZJDA8Ed/XvWPNcbL2F98bCIs6BvlIyOvA9M1DcXjQXl1afZ08yKISKV6OMHPGeeR/Os+4kn1NQlhPtkwH3OvG9SCBx1GOBTo4azu9v8AMcpFm8v1t55WhuEUEA78gkk9gPTG2rttdq8kDMwG370DEhh7/TmubvtXjt4HltLpI7rCedEUyufYY61T1t20rdevNcPcrIryRyDbGgYcjHXrXasJzpLqzN1LanXXVvcJqqShV+ySA+dG43cgdAB1/Ssmy1UTR3s1tZqba3YqkaLgrjvz/ninR60/2SC58+JVlUMjZPzcYOf0rRto7ZRiRnKODgBgBg4yeOeSc/jWPL7ONqi8vuKvzO6ZIqo6hkj3AjncCSD6HFFVvtNvB+6geFI04UPGzk++R1orFwl0HzIpppFhBdT2YWUwXEAJMSnDPyTknPpWzMZYbOOxbzHb5fLdeuOAeB35qOS/EEaxgrGs33eCMZP1z60kcHn3u9G8xoQCrIwCgEe9Kc5T1n0NVFLY05gqRxRMWMyfMOMkf5JqNbpVlieRuGyMnjcAc4/pWRqhaC/j/fytM6McrzgD+tYljfXOp3i2WNsiAuZHO3aRxjp7nilTwjnDmvoN1EnY7K/eNHWaQNtQghWbHGcH+dV7+9YRLJDA5t3U52jgD149MfrT44JpIhIJP3ci4OTkuc4HXp1rLK6j9uMfkNFazDaAW+6COc56DrUUqcXpfYUmVLTUItQ1COO2wMRl5CcZPOOPU9KuQvc6fqaebcB7ZVO45IyT046+tUtC0ldK1C5vhGyqshhigkGenBYEnJ5/nU+s6Vb2l4Li5u5AszlQqtwAe3511zVP2ns1tYyg5WuyzqF7cxWzyCFltYpFcMRxz7/jmtqzvrWS3eZVESt/tZyAOvHvWBM8FwJdOkuI5VkcCLym4ZfQse/B6VpQ2cP2qLa74jXY8Y4HQEfNnn/65rmq04cqUtDRN3EtNUmkhjle0nKzAAyHkEHofarMyyQXTKsHlRswLSlwN7DHXvk9PwqHS7Iqt2zwBYojtjjDfMExnHXmob1Q8MNnMzrDcMArjOV53YJPtUcsXUtHb+vyC+hfkkXLSFo2LJhVVvvVWuljNqJLVlUSERRZbbuYHgZ+v/66ui1S3EbqkawwqRGy4ySRyaa8Lvul+zFRGwZPNbaARk8fnisoyirNDZVFyDdS/aEQKMKoyd+R1PsKoXltcWs8ty0YuY5nQYAw2cr247jr7U260m7u5ra5ZraFPNDl7flpF64bp7Vd1aTUJLO4lSBJ0SL5VydxP94AZz19a6lyxmuVrXRkO7XoZ0WhzXEb3M0xtl3GWGNjyrc8Nnp2qszebJaySsPOSVlZV/1akg5UDpycGt8Wt1DYwJdmKVHA83PHlnAP41mXFlJqmuwNY/uo7QKWLKcPjBA46da2pVeZvm2V9en9MhxS2Ll1axy6ctp5bW9vKm2cgY9zj3NZolfQmvYU/eWyOsaKxbcoZVxlj2xn/PTobgPfx4WIxSqeQ+eVz2HfOKiM0N1cx2ex43T97I5XAYqR1z16jH0rGlWsrSV11/zKa6ozpLtdKs7KOaZFuHdEJVPm54yMnnvz9PSnmza4tH0u73NbuP3Uin5j3yMdCP6VV1nw1q2pXUlzDcqhiDPbKr5ZzkkAk8Ac9vWjSLe9+zW8t1ZhWsIvmWTKu7Ec8g49cVv7jpqcZK/XyfT/ACJvrZozLfUpbe3e2meSKWzSRwrKQZME4756c55/Sk0fXRJpEjzXzQSNI0i55JXPGPU57f4iq/ix5rU2d7bmQXd3AySx7eQud2cY5xuOSaW8s1i0eORdCEmmKilVNyQyOw9z05z1ABPGa71TpTgpNfF6fqZ88k/Q6rVPO/s+0cRRyXEyCPZgEsTjLfhzz2zUqW8l1LZSSKEmTPmx7DtIHUE/XH1Gao2YZr60VpnjNpCCzqS6EEAcfr/nOehecPBJg/vAPl38Dp1/KvHqt00opd/xN1rqUbsvdE2VtCkdzGOSyghRwcfTn9KeulC2SRZriNppG81CwwFOAM45qSwh23T3cqlLqUBSuc8DgH+VJc3kF3qCWRRXkTJbk4A7Z/SsHKV+SGy3/rsHqChHV7hCzx5IwjDaCMjI7561Q0eCBby8uYpCwlO5i7YAPuOnbrWyVDL9nJWJhyoTqO2fpXNR24XVPs7XAjjSAYkk4DnI3EZ7fj3rWi1OMle3+QpaNGzI0S+bNMvyFdh+Q/dbsD3/AA9aSLTbK3itooFl2Qv5wyfmJwSM55/DrT992IGMKRoYTkpncSoHGPrgU+JZ57hb4Pgum3yxg8YJ/POKzcmlv+IyK8tZJFnmXy8Khblc564Xrx0X8qfZxSzxQ3B2R7kAYMmCOnGP/rd6kO2GYyS3ACEjepI+Xkn/ACKkmaK6A3zbByApyD14P6VLqOyj+I7DbO0ito8INwXJ3u2SvGO9Z39lwxm7Wwty32g7JHHQnLZye+M+/X2q0jbZDtnjRIl+aJM4PpzgdhzUkcrR28LsyvE552cBTkfl3P8AjVKU4NyvuKyGQKrypauiyvEu5WYZB9wenemalvhl+0MEeyVSs0ezJxjP4j2qwJ1PmlY/LXggkEck5P49Kga6giiitrhVmjLYdyMKDycnj2H50ouXPdL5ARajezW0NnHa26Ga4XYFBC4xg4yfQZq1ZxRQ2q2E5ywGXG4nknt/ntULKLsSGabyCkuEJAyVGOefxqIRyPfPOBtRogiZxmQZ5I7dx+dVZOHKtGLrc0yBEFDMoBAC7W5/zk1ELaWKVzEqEk/IWP3Dg9B2/wDr1nKrzW8McxYrIxLjJyeRj+n+cU8amhujZxLGhRV3SbvT+H1/D61PsprSOo7lq7MNqRFHGpnuA4QA7STjPWs6yu3l0wW11hJUUxByvy5HYD8vyrmtQ8Vm2lt2vLWQiOVhHKoI5A24DdCeen/1s37C/a+vhY3dx5MhjyjKRjkHOeO4rtWDnCnea87+hn7ROVkzp7e8t47YbBuhgIQgL93/AB4q1NKyo0jAKhwQMcj/ACc1jwRRWUjSiS3845ZyJCqkAdcDj/PrVDW9WvGFpb2yuxuJWWRjgYHfBPHr+Vcn1bnqe5sac1ldmppTh1e5gZPKmlZyh/gwPX1yO9TvNd3b/wCiiNog5Vmbgg44+vXFYzmW31K2tbHaZmBe4TkHaD2A9+M10EV2qwIWUAnadoOW57cfWlXjZ8yV77BF9CjdSx6deLGjOt1MMgF/lPr/ACqwHSzgVQznzWJdicYJGfwq15iv5kZVfNjYFFHfjIz71Ta7bzXnmtAqDliDz7Zzxzx+VZK8la3/AAexSJwsX2NkDsSRwSBlffPasmAq2hymfBupAx3ddpOcADjtjP1q5bzyRahOzSB1kIVIQc4A7k9P/wBVMupYhcrBLAsjMu6NS3XA7gVrBOLt6MHqSpK0sabXULGu14zww6e31ocvewSCBEk2upxKdvTn6dqoXd4ml21wRbAMV2mZBg5wOvv1rEjvNQhkbzWMUe0TfvudwJBOcdOAa2hh5T96OnYhzUdGJrujQfaoLmxlmOqXEipKzPlVXGST6dPWo7TT5HvLGza1MttFJua5IKliF3A57nOO/wD9a3Z65FcXGy2McBLCVhnduY+vt0/xq7ea+sMHn+RHGpJBwPvHtj9f1rt9rWhFU2rvz/roRaL1uLfwraLc3ayu9yELoGHOzk7cj6nv6VzM9vdaVbW17B5hgEW6X7O4++QAOv1PQdvz6SCSeZ5pLjYyzptSNuqjGCeOxwf8eaS7nNv9nmZSluvCAIAnYfxdsHPrx6UqNWUPdav/AMNsEop6nNQWbNavJf28oknuWlKJGxLKRnHb0z+NJfzQ69o7SskwZ2XeIky67SAAeeh5/Ot7U9TvIUdoreSWRlGxhk7jjqMY79hWRJbNb6Yl8gdby5mDkRFgu0noQTgEcfiPwrrp1HJqUlZ30M2ktNzKNhqt69np7okNoh+ZpOCqg9OuenYdzVjxDf3C6pDa2UfltGoVjhtrLxj26g/nVvV473U9dtrTTMK0SqXIY8A9Sc9f8+9U9RtdZF9c2rX8fmyts8xlwCAuT1HUA/8A6zzW0GpyUpW2vb16mbVk0rmDresEak32PMa4+dXhD4fJzg7Tx04oqF7PUdPdre5Nqsqk7g7Anr+NFelBQUUkkzmdSV9UesGxN1b3AvIg0gYiEI24OvGPwpiyu8CyNAY5Y18ty3Hy9xnvjBqm97P9uRbmF0s2QKhXPHOD+uD+NTBLu8sriFbggMCYzIA3AI4zXyfJJL3tj1ubsWb61nku7A20saRh/wB6TksRgHH8/wBatpbRTQrNEiDa29mOPmJGD/PvWZaS2bMrSS/NEdj7JeN3OeD/AJ5p0WrxpCEtZHmEHysVHy9QAfUHkVMoVLKMehV11NVYgyssrGS2AD4U4CAcjgfSob68TTLUySB3RjuRiS2ORWJF4htZL17e5aRHCt8wGDyQBz06Gs+PXRqNyLC3fKMSiFh0HI6H25+lOGEqN3ktCHUj0ep1xeKeNZdzYKgtI2Omece2P5CqmpabaatCkc6yIocP5icDr7g+/bvTLUSM3kNLkIVIIPGMdPY0t9eRGZPJYuzHbj+6v9cH2qIxlGa5XqU7Nalu106GGxeCDo7FWl2/Nk9ORjp64qXTYZbK3eylmFw7FmVyM5z0BrBtNeMd26IG8pAQ2AevBwM9fp9atHVzcXhiRIYmXPzMy5UY6+o5OPwpzoVndS2epPNHoWdSnOmRQx+Y8pPyTNtPyjj/AD+NaBs4/KiYJ5ibAMNyT2yPz/WuRvbm6Vr6zlcPLOxQbDkEBQAcfXFaba+LDSgjkO5jxkHqe+P88U54afLHl3YlNO9zYuL9ftBs1jeMHOGRc5IP5dxUiXTWl95M0QOItwcNndzg/Tqa5DRtZbWbsR2sbvPAc4dztUcDOM89fzFZOsavqF3rpsmkjimhYhcMNvVefz5q45e5S9m9NNSZVklfudnPrC6cCfKdASWG85z83JHtUlvrlvczN5Z/fqPljBHJJPX/ABrmtW8SajZWoYq9zZM2zz5Iht35OQM56Y4/znG8NCP+1YJNRV3WZ/3Unm46Z6gZznito5enTc5EOu+ZRR19x4ntopWS5RlkDDIB46A/4UsXiOCSaS2gURtJgb8/dyOvPpzT1sLNNW1K7u4onkmKvF5qZ2qFxkDucg/pWHeaFdafJmzCTG6m3qxwDEM5AGTwMZGP/wBVTTpYefubben9IHKotWb11rMUZmmupZI4ogdrnguwU5x6/wAs4qhoup2+pqsoun/dbi0O37ueeGI77c965rUH1XxZLKlqBb6fbjFw7OFRSM5J5HOD9Kz7i9mTSornTo7WO3tYvIkkjAVp8kDoeT1/U1208DHk5U7S/L/hzN1nzX6Hp0WqrDZSSXCzFEON7RnpnGQadBqEcSyC7XeJmJCSJhwOuD69fwrJ00x33h9BqcvmXIU5CPnOG6Ee3TnnPvWPr1/aw2lj5kzTXMTDKo4x6FfzA/8ArVxRwilJwtrc2lUaV2dRZ20tz4kGoSo5jjjMcJPGcnnHqOBVmzvIJZrqCJmE3mMGAwQQDgDngf8A1q5xfGWwx2sizwBQAwxgjOMZ/PjFPXUbOCK2uY3YOzsRG2ARk8nI56ZP8jSlhqr+JeS+Wo1Uj0ZNFql1b3U8T2fl+UCzcjGBnJz2GKvW0MGp3pnXUZmiAH7vAznHf25rLu9TOo2GtTHBtYYyqlSFfJBJHXOOh965u01SOwspr61juIh5uSrHKgdOvr06/wBa6FhXUi3HSW35Gbmo6PY7aTXkE7yzS7Sn7vZ93HIGSOvXHHpWTbeJLOGSNpoXM+473XjOOmOOnH6Vjalb3N7p0N9Z6cTPsaadt+4qMA5x26EfTms+bWGk0ZI9kdxeXTLGpdiGXngA9gMdPetqeCg1ZenoZyrSTsdpP4ytDCEjjYyspUkDLDgZGPz9uKtRXNrPY2tu0sDyjC7ppQpxgHjGf8j8a5Fbiz8NeTa6tZN9vQFvNT5t+48c+wI/HOaIfGcTSy3c1rbvdBQELJjaB7fnz/Oo+pK16Sdu/f8A4BSra+8zcvtR1WG6uBaiS6it2w23BIHc9Ko2vimfVpktftPkyPkJIR1J4Azx9eKn8PNLrcer6vP5ywz7ljkIIAXb82Of9n9Pwp+kW+gQRxpOWu5bBnjjlkwQvJ44/HGc+vFDjTipKUbyj2XWw05tpp6MgluJ4vEb2V3eySi3Il8yAbuOMDvjk4561tX+ouNKjvImWSFpkjaPBLHGcjj+fWprj+zrZGuZgqSvEFUqpLqOMY9+nbsa5XSG/wCEhszYm5a1Il+1O+3AxuOAAfc+vT6VEVGqlNqyja+n3j1g7dzoRcWrW88Egjs5GYSsHX94VHzHHpwD9KLLWIIpZIxcqtqG2qzOScEDHXpyD7VwGkaj9qvZ7WMRXF5K4CGSXaWAOO/UnJ4rO1FJdIvZILt98gbf8pyCDz/h/wDWrpWXqV4NmUsQ1qkem6vrcJhaV5ZI8oGRARwpOMn+v4e9c9YarJLbAPetvLKUhxnJBGDnPGa4KW8kddpMoQ/MZGBUfTHevUoLieWe3SKxiQlT84XarbcbRnGR16ep96uWEjh4JbkwqupK+xal1QSyWLymOZG3edAsmAMDgcdfyxTv7QlluDLDGkllAD+6ZsbTjqc/w/8A160W0hbDTpzblYriVt5kK7zk9uBnHTpXNamNRbTp0hhjhujDiQynbu9NoGB1z/WuCjGnV0jtsdMnKK1Itb8SpPqFvNpsjbpMwhVOMEkY5xjqP85qpDNqNxb/AGGZYWvomJleRwAO/LDnHHHbpVnQtHsH0+BfLF1c3AWQSrGcLg5AUnHQjr7jr2tDRr3SbCQCcK16SbhW2/uxjAI55xtrt5qNO1OO62v/AF6mNpy1fUpeHIrbULeaSa1lnltVJkBkyhcnJYA4Axhu/I961ntNQks2dXtLSZiHjRSWyo4GcHuDj+lV4LePRrpNLtZWurO7XLqFCKgOeCQOAc9Pb8K1r/T9LFk1rkSSMmIHJ5RsngY5HQfhWFaqvaXWz266GsI6WIr/AEq7l0pkt5DA1upkDOu4yHBz7D73FcxHqt0dFtApuJEMqCYGLcFXOPlOOvA/P6V19neX4t2hu7FtzAxpIGDq2AcjHUdPSs/RWXwzo40+8LmaSbI+TJOTnAHIPpkd6zpVHFNSSk76L8wkm2mmbtp5kVkhiHn3SqCTjBfJ5z+v6VjM0ljdNqN/dqFt8gwhsnoPTn3o1jVGtZ7T7CxluppUXl+GyemMcHgelWtV0qG9sJAyhtRki2ArIdq8dcd8H61zwjytOe0vv/4CNG76Loc/eeMfs+vSXEO3yFTYyt0Dc8nA+tPsNQu9ckMxvTZCVWmC7WyVyMAc4/DP4Vyl94ct7aM2d7OF1GaZYyC3yAHPzH8O1dZBZafYX1tpVtC0pVVJfAI2kAdQOBjHX17mvUqUKFOC9mte/kjmhKo372xDaS6zfSW8yhzbHManeAS+D1yOg/oa0V/tG11NHv2gMSKVWTzSWxkYU46Hvn1qJ9Dm0S3sobSaSa3efLeYMGPnOWznjjr+FSXKjWtQlufMzEB5XlQHJ3AnDEdDjdXM5Qk7q3Lr01NEmlre4/xHBLLbG+tmMsEJUyxqcYTPXPfp0qg3iy61GK1tLHBmZwo3ICCTu7nIrRuWMVlDapGz2bKIVkuG++eeCAPQen5Gl8O6YfDumSlhFM8sxcKHzheOMkc8CojKEKXvq7W3/BBqTlp8ylLp1zo3hy/k2Sszrh18obfQ7SP94nPtRLax+J1t1tMQPAULMSSGAOOmcfnzitee4a+smMqCJJIyscbggHg9R6cD8BWU2qx2t3bwW9tCibSsmzHVeFBGT1IOPWinOpJXt7w5RilboapkMFi87RjzpBjy4gWI69Bk55/l1qsd+oeFp7Z0DyCM7RKuCrYz370yLWbGxtT9liVXiGFwPvA855PHY1ijUJJ5kg8tli/5atCCwVTyN3Pcj1ohRm3e1rO9xucVoWdON3pUsbTvNJOgwZkZnATrj0zkAGrV54gM1xbzOv8Ao3mfJK/AOflztqxqepW0dmLiGYyoDsEAwQeQOnbvxntXLmOfWLdrnUfPh00EiPyQpQFeA3Xgc46c1vTpqq/aTVuhnKTguWJ1kmq6dDc+bBtkuXAUyR8bhxx9M9Ce1F/phEEctpNGkgJdrhULseDnPp3H+TXnmkagN7z3LLG8iiKI5wBjnPr1A5960be8F94euFF9svCTgOQEBJz265/TireBlTknGW3zJjXUtGPttcsbpHn1S3s7m5dyS8jMpA9P8+9Fcgiy2YKXe1Hf5wC2PlPTt7UV6bwsW9Gc3tX1O1tfEmqQ2O+S0X7OoHzyJuUE4PJz15HX1pkGpyWti95qImzKCLba2FcA8kevf/D10r5YovDN6mpIIAxG61C7WHQBs89eO1c7r9/FBotpdWpLohCSQyLlcFc8FiSQOPzB46Vx0YQqPSO7OublHdl7StTjikaWVHjMK7juA+fcO6nqTg0v2nFjb38BmjiF0kc05jBiGWBwMcADOP8ACsdE/wCEg059QubjyRBE22MbnMnXkZ6DIOeAP6UB4hWx0m0095FmhJ3SRlSFQgkjIBG7J7npXQsNzN8q1vqZOo1v8jpMQap4n+0NeBVwrSliADjAHT268Dt3zXRQX2nX80tsYoIZoflS4TrnaecgA/8A6u9ec23iC1trW+Z4IA9y5CKVOIx1G05z/EfyFUz4knt7tnjXEbr8oAwAcdcc9jSngJVNF0WgRrRXzPS7/V4bWz/sy3nkVwQPkO7Geck/TGfapZdZtodBJsWmNycbYVTLtk/dyc/1rzbSJdQubyZ4rmIbfm+dsBQeMn09OasCS5+0pquomWDT55SBcQgAFj1+g4z+FZPLop2b219WNV2+h1Or6nYrc2LOGldH2yKCySZxk5wDlcdD70ywubjULi7vdKZwImZFiLZAUgHqep4PA/Oo5ja6zrZ0/TJktYpbcI7yAv0YjP4jHXtzVS0s28P6rb6fZ3ckj3E43tIuwZOOVPIx+fShQiocq+K2z7fkN35vIkuPEVs6t9ptZWuGB3MQFKkkZPT2xj3rX0jX1F/Dax2du7SASSM3zfKTg5HJBzjgYPTisTWjpH/CayRTRymHyt0wjk3F5D6HsOe9anhlLbRRJe3IlUljGEmhYbI93y/NjAz159KmpTh7K/K7taL1Jg58+ux0CXU80839nW1qkhZAs0YKtIerJ06Aj1x2qlpPh65ex1j7bZKuoH91HL12YG4EEHjr+lT+HPEFnHPdW0cn7tJDJ5ZO7JYg8fQ5HGavQa8HuJmwjW/miNWBA3DGOTn5u30rzputTcoQjbbXr0/qx18sZJXZVvLVYvDFloaK4nlYI7xLvX7uXbA9if06Vmf2Zo2m29sry7QuW3rJtbd35PXOQMf7J69Dqz6u2i3V6ZwNkzIyyLlVQtxhuDyOD+FZ2r/Zdbt9O0S3kgZlPnSO/wC7JVfvD6sTnqa1oOotHflbbbXpd/cZzUd1ubtrcQ6lpyC3kD3QJaHzTjaAcH0JHy+lWLyEXQhguZ4bnAzgAnDbducDIPPqO9c1qVlDp1nDNor4kciFrcNuGScHDE8cn9Onp0mhC5htHbUQIp2YEoxyNpzwDk571y1YKnH2kHpfRdS4vm91nG+Gm1Pw6+qBrVZIEmIZWRiX57LjoR7960LZLPWNM1S31FIktnkMlvLFlYiD908cHH1Jx9KvePna30JXt5CGLqoLABcYwck4wO/+QKzGnsNA8I2dzbwytcSqqopkOXZs/KuM8nsPTrniu6E/bQVVK0pNLTyMbcvuPZIxfCWpx2t1Jp0yLmNhAqNJheGwSPxyeD3J71q+IdA+xRWFzamdr1ZkVmdtyYyBk5+7zjjgcisDSLe5vfGcERjuS2VdlcGMsoJycdj1r0oadElzKk5lks4YwI42ydrHAwc9emfyPatcXWVGspJ7q7XcmlH2kLM8t10Xg1B3v4UBRVh3xLlcgcfMMgnGKittauLaS3QhphGyhEI3Z9BjHIr1LV9IXxJpdxpsYW2jikHluxJAxtwdvHuOvb8K5PV9L0mCfR4rK9aOWO4KyyMpAbPdQOhHaroYynVSjJa9u2n6kToTUrpkdxqt9aCS/eygNtcRNlYclTgAEsuOuDj8vSszwvq+zRrzzo7VohunEeeF4JwAehHHr+NXD4Y1xtQK2t9DIJ5Gw0bECMOc7iPwHPP0rn9T8Matoml+bqbxxvOzRxxQ481jzzgDpjr9R61001QlHk5ld29ROU1rY3tCunvLe61GS9MVpMxSa3QlCeCcLnnqQOvtXTHTNIGlQQySGWGJtgkIGEU5AIOOOQGz355rjPDPg46v4ea9TVgsjM+YnTJXaexz1IOa6XSntZ4Do4TJBPmiSUgv2PzDGc5yPw9K5sVy80uSWz1tpY0p/wB5GD9kvtc8bWtjdSSzW8QKfaE4SRFO447E8jOOeT9a29futFnv7WzbTwkSOVkEShM5HAOOvPp9PU11OnJYyae1hOGRbXCRqDtbb0B3A8kjnPvVHTYIL/8A0q8gj+1xtutrh48joQGI/Xtw2a5Xik5czTSjpp59f62L9l+Jb0nTp7bRjbW0CQztKXjiddoVSxxn3Kk5698etZXh7QE8NyzR3hS8vrrLq2xiFXptGTjr3468++xHbX11qayvNGyQhgY42P3ucZ54GcGrskIMxElsxEKYQxOSTznqOnQGuJ15LmjfSWr/AOHNVFOz7FKG0kGpTzXTRxxx24SMFixG77xB6YGDzz/jmyRyabNPOkE72D2u7lclCM8cewPPqQfUG3YQXltLO0ljKIWfKsV3PjjAzkYPJ/Piob68e1urS2hug5uZissL4PloV4YcnBGBx+laU3LnsncTsVfDOl6cmm28gQm7hYyRSMgUISSvJXGep6/0FXLvw9oV3DLqN7bfaLgnJMTsFByQBxkDt/k02zlt7Br2EXEZNuQ0Ma/cK7QcDkkDIx1xnPFXb65hureG2tYA6u6iRQSAV44yOucAZ/OnVnVdXmTdn8tNxcseWzRi6P4WF/pN/p95ZyR2txOzQyN94p/DyMjGAOT1rZjt7u90WaNEQTxIYotnylgoHJ7EEqBj61sTXETW62yTNbgD5QAAQO2B/n9KNjK6PJJ8kedrJj5vY/gK5Z4ypN80l103/rUuNOMVZGHYm+v9Mht54jbXiKqsGYHc3fIGRjg//W5FVde0hNRt5rSNFnuip8qaRsGJQASHxjr834EVdneS8BNtdQmQMN20nO3PB68nAHH4VctYILiKO8hmcOu4bmcfOCCOw46/481r7R0pe0Wmu3n/AJByqSszjPCjyafqs2itNJAY13Suw25ww+77Ek8+ldBLaPquk3ZFwYhA7CNvvZwTkknrnJ4qle21vqWuJcRIyyRuYZjgneOuOeeoxkeuM9q3tPtDayNEYUjiRgFRUHzgckk++cVviaqv7RaS0f8AmRCLS5ehiS6Rd2MVjqFqqyME8sWbDnDgAnjv8o49zWHba3IbxopXFvJG58x2PJOc88jHTHfv612t6AIftMTSYc4CKwG3I6fhXN6Z4SluJdUursW9xFc7gHLl5FJJJPA4PsDVUa8JQcq39eXyIqQlzLkOiW4d7GO7jd3im4MnGdvYnpgY/nTdYmSOGyKTyIY3DqRAWx6LnjAzt9f5msa7mh0jQo9NjZXuYwArJ0fBC8gjgnn9al8Q6g1xok1mEiZo4g5AUEEgjA6kj1zx2rCNB+0i1td/caymlHXcXUbLTb67sbuV/wB8kgd1jU54yQT7DjPBPT1rUuNQsZbgxY2l4mIbAA7gfXrXE6Z4hWw025lud5eZApZAu0cYHynvk/p7Vb0yWPUtIuoXmeO5l+S3fduyBjAYY46ZzXRVwsklzXstPv8A8jONVPbdl/WfD+kqEuWuJ4rgkfv4piAMHPIP/wBfpV6y0y10qX7Wl7c3DuCGEhJRCOvzdvoc1zOhxyedcNfyESQnCwh+SwIJIJBB47DrmmtrVxZj+zbkR+XKzMjbsIylsjH4f5xWkqNWUfZ897fkSqkPiasdzHdG9ikjnizaP8p+bg5wD82enJ7fjWbZXlvpmrSpbBJUWFcuxAbHPynPfqc//rMOvalaR+HY2iba7DKBMqpBOeoHt+dVvDVxc6eHM0KzNOwbIYP8p55boOvQ/wBK44UX7KUmtNrGrqe8l1JtN1G1v9Yme4kd43ywjY7lTtnGOnbv71kT6kup6u8E16tvDExZMYOeQAPTsT+OKsyxpDq1xGkQtWkdBkN6+g/A57/0s65p9vfOptY1ifZuRkT5WPoSOF5I57g8V1xUIzT6NfcZvmaZyt/rMk0lvFZ3UxAULGsnqSe/r0z+NXL2dtB1M3VpqX2lJIOFaHaqtnnkjr/9cYxVjT0XQtKnc6dHczqrG4lkHIPHAPOOp4PUVUFxH4h0ObT4YyssDSSW6xIAVwCMM3cEkDPTj6V26X0Xu9XoY2fV69Dm7S6uL25EEt2YUYElyvyjHTjPeu6guobfTo7eKa1Acqk8kY+UZGNxOfmHzE9ex6do9PW00q0i0yDStxlVmnjuFDPuCjAB78/y4rir7VpLTWJ4rOzEZkkICgZZPTBP+efpVuKxLcYqyXpqKP7pcz1bOlbUoIZJ4jdRPFGmduz5ZOATkcEDPGcnqKWy1ptRdLOyYwrNmMxKnHPooycYJPpk1hXmlvZeFH+02FxHdXDbhcEEhFyBjpgcfqfzu+D9Ckukh1CRzJFExBVA4K4yQVPQninOnSjTc77fmNSnzJLqZniwS6fcGwncvsO8OsHl4BGeAe2c9/XvWFb3q210Dh9juMnFem2zJqHjC9S4ZV8iFUBeIsy/Ocd+CQfy/OuMfwlPPq8Fsl5DvuVdz5iNGExz34Oc9jXRh68OXlqaNK/36kVaLT5omnZaxCsTCCO3ePecNLb7ifyxj6Yoru7LRjLaqkotQYf3Q8pwgwvGcYOCetFefLG0LmyoTsce0dteWkd8Ua8jKbnhaULlfXPXOM4z+FbUNnapoIkgt7awvo1KLFO5RWGRgsDnjrzjPvXA6fqM2m6lJaRrdRxoxFwkYAbjOTjnHHYVfbUtbvnF1b2tw0UOElMa8EEnHXg9feumphp3SUtFrv8Ah2CNSNtjP1uC70obGFr5Uke3Nn8yHaSuCcDke/XrzWBcWU9hfx2WoJJB5iBivBZQfbPHQ16hJ4e+1xHUNSIW4kUF0Y/JsxjkdenX8fSsC2+HRlkl1DVdTjisYlzG0bhnI6kc4zjJrpo42lGL53/wX5GcqDbvY4/VLaFJols5S1rgDdK4yjDG4HHufSrPibSrPRHhFrefa1lj3eci4VjkjAyTnGKrR2FpD4sSzuJ5ZrEz8zBSC6HkHGD14rprzUdI03UZhb2iXEM8Me0XkYOODkr1wMnPtgCuyUnGUVG70v6kKCaOYtL5kBaKdlDKc4YZBIwfwPetzQ5rXVLY6RcmTzXCpbkAY8wse3Ycj9TWb4b0+3fWrWTVrRv7PkV8h2ManjsRz1x0rrNZ8Nzafr0NxpVlDBYpg7WkyWAI5UE5ON2On9axxFSCn7N6Nq6fp+oQg173QsHRF8G69bXF3I80c0QCzRgLsbOCORxxnnI4OfYpqfiGTxDcwW1zlXjkLo54yMHhTjqeOOeRxnNdFd6M0t9p0eq3S3NqoM22VtuGA6EDqMkkjj8hTNZmtBpVxKLSKEM5iHlxkAnDbQe4Ix2P+FeRGtGTi5Lmltc6XCya6GQujWeh6mdT1FJWlWFv+PkBg5AGCPQDjGP7w6c1qSazf3um3lxJave2jB1kkCquEx93JyehJB6c1lx6NFrXhGW6v7wreIksqb34yD6HpnHP1HTFc54ZubrWhLpkty0aiIgEKCCMbdqgYPp9ea6PZRqpzk7uOj/4AuZx91Lc2PBmnx3Ye7jS5lYSBjbBMqSASu45+vFdtqlnLfaIfI0YLfyFWifcFGVI7fSsnwhayaJ4IQhUxI7MZASXUngHAJ5U9enHrk1fGp6hpdzFHfmGa2MH+t5KMO4xjAJx0/mMV5+KlKddyhryvT5FwjFR5WYMmoTJYrp94hjYyOJQQABnORu3ZPPPQZxism40PUTa3GsJlLYIzCRnw5AIJYLyT2HHTB69a7STQbTXWn1Iogt3/wBWsOd6t6n6/wD1609K0wW+kKjrBgW5jVAM/Kxyc5P+c+9V9ehSXurW+q/MhUXJ6mNpeiTXVnZy6dM0N3aRo7iZjtzs75HUkk+xNS2Gt2mp2t29+rhjK0cTgnBI6Y78AZ/P3zW8PW+qPpv2n935cMmIty4chcAkAdO31NSWWmaXZCSW+hljmbfMNrEYGSABg46g/TIrOo4uUlJ3aeltyot6cpqaRp0epWIuNVEVyVcvHFLhhnP3myMNjkZ9PwxyOtapFaW0+nXVqxKXIEEhQYGGUcAHcD1OPQ4+nVzX0h0OSSygY29qpKlflyFAByPTP8qw9Iu4r+9+034R2chUR0VgD3bnnP8ATNGGcoylUnql07BN6qK3NnUGL39vqcN0qvHAUd4Su5R97le45zj61m6vr0lxOU8wugUDPTkHHPccD/OaueIwg+zs7xzafywEZ8uQHHTBPIwuRx1NYUGFnXUnQ/2czmKJZiBtPQZ4PHT9DTo04yiptX7f5EVJyT5VodJa3s6acILkSxXE0ThVZyxOVyc7sc8j17E5rL8RGK40ewtLDFzJDhS2OuAOQRzjPHpWJqviO4Goq6JO8BmZUbCqVBI4HXsBz688Zrtb69tIL61uGiiURIwYLHu8pTg8gnI6EZHHJ5pulKjOM7b3ZamqiaGeE4JIdBSY2hilUMrOzZ8zJPoDwM8fQ/jau7dpnW7eW3Dl2wHOSFPBIxwSBx/+uorXXXkZLa3jBt4zsVwCqY4AHPbORn2x3qdY5pbeR9RGLUKFVo8rtBz83OCB271xVHNVXUlpf77djaNrWLlnpVtpSz3MKKBcytOVDYG/aM8DjoD6/rXKadounXOvvqY1KWHzJmzGo6AgkAEjHTHb9ea62+WN7S2TeGiZgiHB3EEY6jr65NVNH0j7ELq1nlby929Dvy20npgDjqfyrOlXlCnOUpO7/IUoJtK2xRubTT7BL9Lu4uZIplJjk5UgBM4BAAJz+HHvT9BvUXRGt7WQu4Z1iaQlWIGNoOO2ABn8OK1LrTtNnkNtdBp85KKr5zt56D3x1rmoY7KPVy1lDfCO2lOUjz8gYng+gB/l3rWnKNWm073Vn5CfuyubPh6OSCC8a4KJeQyNGpUlgE4bqfr/AI0+xXUrfVXDLut2yxIbAj2gcAfj7fzqtd+IorFV8uFo1LZG7IDDj14z0Hp/Wymoag0a34hY2865Pl5wi45bp7VlOFRuUmlaXcpNKyvsO1fUjaW8zzXEixq3zLn7qkgdunXPNVlsNNsZ0keI3SPli0mV8sn0zjOcD3475qGe/wDtOtQKLclZFDu0iBA67evzfeHU4FP1O8ii1C2uXmgV4MEwkAkLjnPPXO3t6/StKcJRShtdPYTaepBbzadczXT2QKbQMzNj924yMHj27+vbNL4cto76yub6G4SObfhZcfKu3jaoJ6YBOff8mXcdtqjra2lrIjN+8lEROHGAPpnGORyKZZWr6bYXkE0W3yVzA4II3YJ57DJI+o7HNbTScLJ2btvqRrzeRfsBqf8AZ8jyYy52bnbB25OBzjA6/l0rOiursC+gupYRAgyrNIGXOCwAHYDI7H8eKzY9Vv8AU7PzldrW2VcMYV3LGwHOCR06dOnAqtqGmpb3ELtrULRXEixszEKwJHJ54weeef51rCguZqdtfIiU3a8dTe0DVEitvtSxTi0dmPmltwb5uvIHPXk47+lTaSjXd8yGTbpr/NCruOeRjjv9fX1rF1aS3iSx0nzZRab4wT8qkJg5UdO/XH+NWrzSBpl7G1tqKhJGRmjnbJA7sOMcVM6cXdrRy2/ruVFtadjobXVrZNVutN+zxolthvkBGcrnOcAAfXvT5L21sJo5JJf3IUgDBzn69+OAfY1g6poGnymxuLW9mW7kA+6chwATnjpgjJIGP6UrC5im1SX+1b1la3HlxHrlnyd3t0BHXrWKwtOa54t7arr2K55Rdmh2u3moXFgI7YRJBNN+7y/zIeWxgc9D+tLp0lnJo0mlSXN5C8pwzggnecHIPOR04z2Oaz9C8Q2dzqd+kyMvBKkM22M5JJUE9/f8c98q91/+z9XvEjYXECOdryqDuOM8DG0cjnjkfhXoxw0reyStbUx9rb3mzrryzvZPDLxosguLOPeHkYYO3K4wPbd36/jXDfar+e5WyleVZpGCqhGC4PAHriuls/FUZ0lot4Z5UEe4g5JIIOWI6jJ/D1qW3n06WHSb6eV59TXEW7cG+8Gz06gZPt+WKVLnpc3PG+un9dhVIKpblZXhjfwxObG7SCT7YNkotfnK/wC9xwOcdO/bFV9Ul0rR9ONrpt1Lt3GTfKRlSTjaPpz6etb9yYba7n1EPAZpERGuWIkVFIxn9P1XpXI6fbW+rXGrCaEX01vC8pUSlNiL1Pv1Hc+n0uhH23vO/S9ur/4ApLkVkbhGl6v4buZkguTcom8SxMc5C4OScZ6dMVj3Oq6RcW1lDeW6cAIJoyRzwGLE4wD1GRU/hPTbn7DMbCdJclfOtkucEDkhSc/e69RxiqEHgTWb/VrCYaVMNOu23JJjd+6HPzY+6ccAHr2z1rajSjzTV3aOvpoRKTaTS3E8RpbWsUMNneTPbNGGX5NytyQPm7961NP11LXRS1tp8hhSPbLJIpAXjG3gc9SeecHGeKpeIvCWoWuoNHp0xnne4KeSB+8yQW6/Tgngdq6ZPCnib/hDrnSpIFVxGCiEglm3ZwD/AAn8cc/WnKEZ0o211BKSm3sctYaxLNbG6mEM5UFIoZF5YA89scDPXP4d7M/iu2TRJ1ggb7SY8ZVizDtuwOmMtjJ9OnFc7e+FvEmn31zDdadM2MZwd4PAPBHfpXb+H/ClzZBLiytLn7USIb2Ip5kY+Uq3TuCCMZJ57VpVo0lra/kvy0CnKb0OAYatqUkVv5U2Jm+SQLkEA9CegAPJP1zXd+CNCvdPlN3FI0JcYcSOkgJBBPKj+Lt6DvXUabY3Eens1oJ1G/abQJg4HBXB6Hnt1wDUA06TQBIJDNAJ9kaW7kKM9M+5+n+FcWIxjqU5U4q2ttjenRSacnqUYrq50+VG1Fra4lkfykcMGHruP4MO54FZ0OiR/wBtHVlaK4njYbWGcsfl6ckZHIyM8EHrxXYXPhy9+0RTJaGfbnP7thk/4f4msnTdB1bSrmW7vhHbo7FkVoh/Fwcntj19DWMJSjTlUStp2t8i2k3Z6kB1S7mjmj1JYJrdy+RsIO3AAHPHJzx056nPOdJrd/p2zTJH8uQNiDy14l+YgdM/nx06Vo+ItKm1DUoLSLT5Gu7eQSyOH+VY8ZPPQjAXj16ZzUN3Z3VprFvPaWIx5ZwTGGUAYwFyM5znn3/KoU4qC5oW3080Jyd9GWdMa5BuL2+sIoZX2gzZAZwGO3PPA6jk9h0p6y2jWcE5ulea1JIiYEksQR0IznBzkVebTbm8nuSLK5F5AyFzE4YxnbuA6E5OT+FZ10w0SS1kuraS3lUFfLKYLE4AIGRkHb3749zWLpTbbaa/4bYtSsc7c6krXs5ga6iXf8yxJgBsDPGOtFR6/wCEdY1TVXu0tRKsijBjYIAOw684HeivTpVcOoJOS+855SqX0Ro6dZ2Vjql5LCJXkuZNr7myHIOAR19c9sZFU9Tk1mxtb4yzRxW7FmSFjxt6tyMev6DvTYL+DUPtzRWC+ZgfKqAHdtzwVJ54zngZ4rl77xHc3FgkEojdTkFSdrBgOPw6VFOjUnU112vcqpNRVkSQ+Ib/AFnUI4LedtsZJJcDB28knJ54Ht3o8b+I72SWOwh2yMn7pniXrg8Y9TyR0710Gkiw8LRmW1jgnN4hUqeTGoGT79T75x06VkeIrPTrXQdOvv7ICXe9Wmd3OG+YgqQMYB456j0Hfppyp+3jaGi2236kXny6v1KU/gDWrmyOqyCaN40H7t1+bHHHp3657GsuDTLd5mOpXskFyhHlo6ZTJxwSemT/APXrqNM1XV7bTjdtEF09gxgVvmUsSST8xPcHGOOD9KNX8NXmsTHUY5YGt5yGmkOFUEfLwOnJA/OtI4icZONWSt0a/IiUU7chW8P65ejxBp1hdnzoEd4mV1BymRyCMkkAdfQDqBWp461KR9Qs30+eTyyGyW4CjP3QR/CcA4xkVR8U6XY6KlnFaW5imhdZC02Qsi8DCjnkHdk5HfrxW7Ja2Os6Fa/ZWV9Q3EwxAcAFuFz/AA4XtXNUlT54YhLR3X/BZfvcjh1RFZzQ382medOTcTYEkryDnKghT7cEfVuav+KI4/D9irSoJLqWb/RmiXATbgdOmOT+Z61Ru9Lt9L1rTztAuI5AJrYDLEEbuCBz/EO3StrxZewGC3F7YkwPGREj/PIshyQAAfQDPHpXE3etTcNYu/8AX9dDRX5H3OZXUpPFsNzD9pgsWjUoq+UQ0sh5wCMAn5env0qj4Gkt7W1Q3NvElzHOWhZUPmM4X7uT68nuOuOldH4Y8NeRpV1PqVzNZ3NwGIBjwoG3vt5Oe+SDWzpWjaNbacIIVle8giDhmJc5xncF/wA/Sta2LowjOlC9tNvx1CMJO0iLQ9D23Vw9ykxEt0ZoU3HaoJY5OcdiflHrV/UbjTLy1vrFgitEpTYD91tuRkgcYPvj3rntTm14bfNWS5IUFFQHG1gMMw4wOOQenSrtxoi6BFDqkhMkm5ftCP8ANHnB6enpzxjHauGcOaanOWr2S7lqSaatp1G+C9Z8jS7izvJfLuElxsdfmfpxjOeOh47UahrH2S6hmiyYeYgZFYBmA4GPvDlvb16isfWbe98Wrv0CCCGeEJLuU7CWI5GMcHIznPp9QSRXbadPNf2dxbG1ZvMAxhMKCCf4Wye+PrXT7Cm5+0e73XVGbnJRt26nSTatLqdsiwpLshTe/ldueRjPXAJxz078VU0y8s9RjhsbqNnaSbYm1grY4555BOCTgdePWuW8M6zcGIxo1wIJHClV/wCWjYIwDnHJP8vSuwtdHtrGRb+G4ltg7EbJSRsBBBwc/Lnr+mairRjQvF6dvUIzc7NfM1P7Ll06OKK3uA8CDa1q7cDdkZ98Hsf0qlF4a06W6ub0SyqqsXMauY0iPOQvHQEMfwrQ+0wvbiSOceY8aLICd2cZOMD6k8GubPiKKO/NsZT9nlZ3SR1+8SxzyODn19646KryT5XqaT5E1zFDVNJnhitrYXMLW6zRiQuwVgpJBVWIwo56n2rrr7w5Y6n4bez02KTPWDzWYjOc4Oc8f4n15oaZpliui/a7l1nkziPfllRQeOGHsOfYVp2GozTaT9uRBtXcwJcKG54z/ga0xFao1H2b1i/S7/UcKcbO/ULPRrf+ypLXVbOD7Xyu6KMEBSBjZ3x9ec1U1/VDp9uLOXeWBVt7QAB0B5yMdxnp/Ki11DUry1+2ofKlCmJemAMjAzk84Gc4GM1n65Hp2qWL3MmqyRShWyzZZN2OnB+oGMZqKUJut+8d1fprZ/5Cm0oe4U/CN0BZXV1JbNJaxyDcZFyEOfw7H9PpV++8X/a7lUWMPCm4uuBg+gHfOeevOK5/w7q0KadBbBXW6bdsmchi8incOCCccccdgPekcNqN5qRaWygARZEUqFZgQMYwMDGDk+9ehUw8JVZSmtv+GMVUkoLlOhvdW1OS4t57KFhBMVETO2FXIOScnp6E1e1nVr3TdNW3uJLdZ5UJX5uWbIODgYx/jXJQeJZrXTIYXnZZEDRkZYZB6MCOO+KW6uptUWWYQtNcQgSKyANg4z05yTzkVl9U95c0Ukv6Q/b6aPU0Y9TunIt7REnu5UYHY4y2Ou48ELycHIGTx6Vf0iaTT4J3mvfLvpXWSWCbJKBmyPmDYIPBz27VyFhq2paDLO958qXUYMb8EBc8g46ZySB2wPxg1XxAuqSmZZyWB2hRBgNg4ypzwep6dzXS8I5PlSXL33/pEe2suZ7l+XUf7TuY4L2aXyxIROyAAIM56gYwMnnnk9cVuXGr28M0FtbSSLYSkFtg+4B6YOQSCc8duuDzi+DpNLkup7q+2Sxhgiq7AFTz/DnJ5xyARVPXLmxg1IeQrIJCWBWTJjwcZHAP8JJ+vpTdNSqeztt9wo1JKPP3O08V30t9ZW0mkhlVX3eZETlvlzgEA8DI9PbvUUGp2MlpDDe2pDoo+aaAlSynnDYyV4z1PU54rJ0W71aOwnvUK/Z1UEK7EYC4Pyr0Byw5P0ok0XX79Et7kA229S0+wZQlQG4GCQCAOneuaNGEI+zk0kut9TVzbfMlubc66dDGuoWsoF3wflkYIBnnHXkY5IHf06QX3iaztbF2ETSB0wUdhI2Bleh9TnOcdKwNa0o22pRabp96LmN8rslbbtIbB57ZK9vp3rAtIby1146ZJLG0v2oQhfvKpPIIHX+7+VbU8LCceZyv117EzqyWiVjo7J7iPwhcXk9ytnEGLpA6EEoflzgcckjBHp2zzkTagfs8az2caoHEsN2R8wwdxKgDPJI5bPT8ul8XT2y2JtdRlt/M+zmRDCgCu3oOTj7nTHpXHaNHJq6fZ5VmTRrfMl2YeDnqA3rzge2a6MOlKDqSVtf6t3M53UlBBqmpvqLwXEjsJ4lIZD0xu3ADvjnr1967DTddGpz3bnNtHLCsexmLZJBGOmf4h+XSqWseEtBXwtNd2TyLeRoZo/N3E5UHgD0JHfPFcLZtdKxC3AbIKkRsSRnr+PNWqdLEU/d0tpqhXnSl73U29R1eOOzja5lbzFcshViO/GM9OB6D9K6W1XSbXzwbttQubmLEjSIFMPHyk8Yx05PHHXmuOe5j1GaztZZbZYYmBdYRiSL7oJUnGR0wO1bun6tY2qXVrpUf2izkAUzSgMwBB+TCnPHJ6kA9u9VWpe4kr/oEZdWcfBeXSXVzGVZJlcoNoG4jp6D0/Wu10bxHFpegR2OqQwXagtxNyyHJOM9T29On41ymnaDqGsT3E9pJ5EKv8zySANjB4HQk4Bqur6jq12LGysy8gY7yFACgcZzj5RXTWpU63uu2mr8jOLcdUW9UmWTXl+zmGO2uFwRG2RFkDnHHPXj+YwabcXEVjdRlrh5JMhYw6bcdifofSt7wlaCx1C/j1ewimu4ysao+CQckk9eR061uzaTE+zVdSkWI2SAw20rLIzgdPTj0/n2GM8RCEuR7W+8pU3JXRFp1xPf6HZ/bZbFbC3mLOA4LSKo+6QDnBJAJ9G+hrq/B1vHdRatEPDNhZWssDW0EgeTF0zZIQEsflIBJwfSudtYo9Z8MtNp2nwybHWVrdOf48lA55UlAOncngVF4k1rUdSh0+PR4ZkhhZUjt7VG2RNtwT5incWGQpP8AjUYSqoyktFrsbSjomyayv9MsrtY30G2sFW8Cs8fnOJmztK8t9e+ODXp01nYQ6xeagixC7gUbC0c7BMYUfKDtIxxhR1rCtHuL7TrW51VbT7TB8zsG5mGCNxA4Byc5x+VULnxBO9rd3EUcrSW8pS4QalOgA7kYYhe2M4/xVLGwlOdpf19w+RqOxev9Kj/t63voiiRGFbiYoH+Z/Mc/xfNg4HHYiujktmd51ubKOV1cuGFnIy5PJIy/PI7Vw17qFnd3VuXmngI2BmW8laR1B4U5yMfMT16j61dl1GzSxj3WkjRJux/pvlNtCgZI9QawliISqcsldPZ6r+mWlpdGmZ0l1Y3tzIP3IaaSGWFoCgRQSdrnJ+6Ocd+tIJbK48Px27XUIYlzJ58gAbcucgnrgdutYt9c2t2NSuZpPs1xexeUrhAWRc/wgHLZVMe/t0rL8LapcjTDay2CXkSTEKcHcCOGwRjK+xPAwKTdOSk4vS7vuu1tfl+IuZpq6O8nlEOnTGCc+cNPh/fgE9SFJ5x1Fc/eaWbjwtbJcyvJNaahkFWGCChO1fQfdPfnp1qIeJo4Xnums911NGUMWCUaMYUKuOcdOn881Ba+MI28lILBfssTM4twCC7ZySwJJHIH0/Cl7S7coaLX536jstmdLrCQyTXN2LaB/LlePdc33kgkEbsHP0qhC0un6npBNna2zXV1tRku2nDqT83OOpyfbNc5dePLaZDYXumQHzJmMy3DsMh8bsBMY6dTnPtTG16K51HRxodjGLbTYpHQvcNhWbOM5JPB5wSfTiuxuMvelp1/p2/Ujm7HcXV1CmkXN5PeXlzbFfPLqfLkVfM2bAR0UdfXjqKiNpJZa6FtJo4yQURri6abav8Af+YnBOQQB1wK5K18WpbQPawaaDYxQeSCWaWMfPvLEjBbJPsK2Irq222skxW8lhQEzopRmQYK84IIA49cetZYjERjG0nfVfnrr0HFcz0Etf7Ij1/UoHOpr5d35R24ZCRwzlicjJyT+FQ+LJNNtr2K3nglliDmNmkbHzA8bQvJ6nrjrx3ou9X0nz5LiOzMzvdmYok2wMzEnLEA59RnqMEdap6/caaomv8AeVumkkkJ2jaGYE5IIz2wOhNctSrGettW9N72/ItKysPgkuEDmKe4VXbdgKW6gerLjjHGPxorkYvGerrv8mbq5LcDGe2M84xjrRUfVK3kT7an3MX+110+9gSwT7DK6ZlYZ27SOCBzyV9c985zxnXzf2drEN/bOs6qqvhwflJAGSOAee3Q0UV7cIpST7o5edyV30Oz0zTIraCHUL9E+23Mfmwxp/q0iYAZOOQQTwB2OKxvHlzDIpiG6QnL7AAgUgDOR03DI6deelFFefhL1KynLfX8DqmrU9C9oU1t4g8LWmkqnksXEfmIMBSDluO4PP0PtzRFdWdt4os7ONTtB8vbMDs8zJGdoboMevvRRVOC9tUh0V382KX2ZFvxhoup6pqDSW8MflJ5bFQ44JAOBnpnj196s+FYvsVpNq1yY5LidBOny8quSOOwzjn68UUVwuo5YZQe2iKiv3jZu2VzYaiUlun/ANKZVd2QMp+73x14wOp7VHFFei5Bv4YTBC2YmBBIIyu7GOPvGiiuSouSTitvy9DofR9yzrU80bxzoEcyx5UNkBiozkke2RjHpSaS9s7fbYpZ4lkyIxyVAJIAxk98/l9KKKzjFOhf+upLf7yxLLfzWGsQWzStM9ydqkHaQOvvgZIPrWLr19IJYrZcsJwJApAIcHKgdRjvn6CiiujD04ucXboROTs0a+mXFjps5s7WF3mVsOZedpxnOfXbu6Z9M+tfVYE1HUpba2uW23cTySCTLKwOFwFIwMfKf85ooqJx9nPnT1tc0cU4WOTs7u48OSXWl30FvKYcKXSFdpU5AG3uO/bp1q3qE95qXhtFLukSsXRBjlVzk55P4cUUV6U1FqNS2rt+Rx3fK0YMOt3VpZFfNyq8jHv0z7cCuvm1CwufCEkdwmWjiLxgIOflyvQDsR6f0ooqq1KL5X5kUZNppmDZarLBYrb+QH3qIzFkBfvc5wOc5x3613N/M+g6Eq3FvHK8YDKinhVzjBJHPBH1+lFFcWMjH20IW0bd/ka0py5W+xyF14jFrZSQ2bSxtJu2DChEzkHIwexH+NT6XaW93pRuNRuZYtxLeZFxjBUDAA9j27UUV01aahTTjo2yacnOdmVNX1KwudHtdkSS3ay793l7SwwwJHGAARnHf3qM6rHeaTcgSpDJHGHQeSNwKnBGR2ORj6H8SiupUIKHzJvdszNFstPTQ9VvdSkm+0J/x7sWOwALwCBnqxHbt+TLDWpNMtZArKyAFowUGVYgHOcZxnHFFFW4KTfNrr+iMqnuKLj2Ma51CeQxiWcyMWLStJks3PrWZdym5uPtKHbHGqoy4xx0J4+lFFd1KKRktdWdp4Nukj1CWf7Or2UdqGwx6AnHOcnHJ6VR8YJb2+pSXkcDLCzRunlyfKwKDHUZA9scUUVxxivrTN3/AAkjX0y5SW0cNcXUVqsZPlxEfOSSpPPTrnp2ra0lLzS7ODUbiSRbNogkbEhlAYE8pn0OfXgdcUUVw4jR8nRuxtRbsiQW3/CS6jG+nqLX7LHh5YiQAHxswODncrc8dMnrWXPo9r4fthe3kC3Mc1wyGbaCNwDbcLwQflOTnt3zmiis4zlHEewT93T/ADLlFOPP1J4/Nlt5bu8s0eDCpBI77tm7+JvfaQBgducVY0fRry38P391BcmKBJZ5FiB4ZBgfN78Y49/YgoqK9aUad13SJp66vcn0SNLnS47XVbeMWUsWMrwWU5OSoBxkn1PQdOlU9T+FFqNRuP7NvpoMqJUhKBgoHUZyCc0UVzVcZWo1n7N2vfTobezjOHvIgs/BkVtcLbXkEd5fyy+YgLYTy1cZHt91vqT6cnIPh+fVPFk1vYRQWdxFES0qMVAYHDbgBjPI+7xzRRXbTxdW05N7RuYShFKyOltfCFtpcj3d9qty16so3KiD7xyVxweo7Zx70/4fRmxa/mu0MMd/MXittoYBc7Rkg9NxIx/kFFYKrOthpym97f5m0IJNWE17w5p9vcz6zBLM+yRGkhHBYHapUE+xHt1ro5RbXdlB5gaSbyswqv3RkhehwD+OOnaiisJylKnByet7fgXyqMnYjSY6ZoZm06ATFm8yVGwpJ4OAegwD2yPSsbwlOtokdnKnlpKcxqiqdpLDOTjr8y+vU0UVpCEZU6ifd/hsQ3acUdHqsM/9iXkLpAT5OXBTjuSeOegIz19K5/T9AvUlFwiw3FreQ8sUCuqrjOefmHpnJoorjo1pQpNrq/0uXKKbuVJPD7afrOmyRqpka42LgjAG0ls5HzDAPft3rT8WxG0s3u2COwiEnyxqOM4ZgCOf4epoorop1ZVK1Lm6/wCZHs1GMrHGz+ILnUby3uJshEyTsHILHpyRkZ/LmtXQNVjlS7u2knhi+YornPzsuX6c7cqD+fFFFexWpQ9m0kc1ObbVwtL6TUWbVYo1heBBCWPzBm2naMEcdDk/SpYNX23LaqttEuVRl3jLgY2kjHH3h04oorm5ItyTW2nyHGTZYg03TPFgmvWhcXrIAZIm2hTj5Rz+PtXMaTf/AGC2miil8p3dsyNuIVeEPQ5PDdOnNFFXQV51KTeitY1nFLlkt2by3CaYghtria7jdA4WRQgVSzDp9cHHPU1o+brW9kUW7MkgGXG3oucHaf8Ad6dRxRRXNXSjHmtd6gm1sU/DMVxLrd9bXjus6qFAHXHB65OOME1DrttHZPeNqCvN9qkaNZFIBU8447ntzwKKKcG3i1Do0gWsLs5C1sSqOJpGhYNwrIHJGAQc5ooor2mzjSV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59715" y="160722"/>
            <a:ext cx="7291805" cy="1773555"/>
            <a:chOff x="-310" y="823"/>
            <a:chExt cx="14132" cy="27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rcRect l="2346" t="-10955" r="532" b="6062"/>
            <a:stretch>
              <a:fillRect/>
            </a:stretch>
          </p:blipFill>
          <p:spPr>
            <a:xfrm>
              <a:off x="-310" y="823"/>
              <a:ext cx="2498" cy="2649"/>
            </a:xfrm>
            <a:prstGeom prst="roundRect">
              <a:avLst/>
            </a:prstGeom>
          </p:spPr>
        </p:pic>
        <p:sp>
          <p:nvSpPr>
            <p:cNvPr id="9" name="云形标注 16"/>
            <p:cNvSpPr/>
            <p:nvPr/>
          </p:nvSpPr>
          <p:spPr>
            <a:xfrm>
              <a:off x="3703" y="967"/>
              <a:ext cx="10119" cy="2649"/>
            </a:xfrm>
            <a:prstGeom prst="cloudCallout">
              <a:avLst>
                <a:gd name="adj1" fmla="val -67772"/>
                <a:gd name="adj2" fmla="val -9766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257" y="1275"/>
              <a:ext cx="8805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254000" algn="just"/>
              <a:r>
                <a:rPr lang="zh-CN" altLang="en-US" sz="2000" kern="1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  </a:t>
              </a:r>
              <a:r>
                <a:rPr lang="en-US" altLang="zh-CN" sz="2000" kern="1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 </a:t>
              </a:r>
              <a:r>
                <a:rPr lang="zh-CN" altLang="en-US" sz="2400" kern="1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拿出闯关卡，想一想，你想推荐的地方有什么特点呢？</a:t>
              </a:r>
              <a:r>
                <a:rPr lang="zh-CN" altLang="en-US" sz="2400" b="1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围绕关键语句，</a:t>
              </a:r>
              <a:r>
                <a:rPr lang="zh-CN" altLang="en-US" sz="2400" kern="1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完成图表（</a:t>
              </a:r>
              <a:r>
                <a:rPr lang="zh-CN" altLang="en-US" sz="2400" kern="1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二选一）。</a:t>
              </a:r>
              <a:endParaRPr lang="zh-CN" altLang="en-US" sz="24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533916" y="2203987"/>
          <a:ext cx="4264872" cy="188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765"/>
                <a:gridCol w="1421483"/>
                <a:gridCol w="1421624"/>
              </a:tblGrid>
              <a:tr h="458945">
                <a:tc rowSpan="4"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关键语句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景物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特点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58945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8945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3080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307762" y="2238277"/>
            <a:ext cx="3663916" cy="1773206"/>
            <a:chOff x="349672" y="1968402"/>
            <a:chExt cx="3663916" cy="1773206"/>
          </a:xfrm>
        </p:grpSpPr>
        <p:grpSp>
          <p:nvGrpSpPr>
            <p:cNvPr id="20" name="组合 19"/>
            <p:cNvGrpSpPr/>
            <p:nvPr/>
          </p:nvGrpSpPr>
          <p:grpSpPr>
            <a:xfrm>
              <a:off x="349672" y="1968402"/>
              <a:ext cx="3663916" cy="1773206"/>
              <a:chOff x="875" y="654"/>
              <a:chExt cx="11286" cy="688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875" y="3261"/>
                <a:ext cx="2532" cy="1745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左大括号 22"/>
              <p:cNvSpPr/>
              <p:nvPr/>
            </p:nvSpPr>
            <p:spPr>
              <a:xfrm>
                <a:off x="7986" y="1382"/>
                <a:ext cx="759" cy="5504"/>
              </a:xfrm>
              <a:prstGeom prst="leftBrace">
                <a:avLst/>
              </a:prstGeom>
              <a:ln w="28575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流程图: 过程 23"/>
              <p:cNvSpPr/>
              <p:nvPr/>
            </p:nvSpPr>
            <p:spPr>
              <a:xfrm>
                <a:off x="8745" y="654"/>
                <a:ext cx="3416" cy="1455"/>
              </a:xfrm>
              <a:prstGeom prst="flowChartProcess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流程图: 过程 24"/>
              <p:cNvSpPr/>
              <p:nvPr/>
            </p:nvSpPr>
            <p:spPr>
              <a:xfrm>
                <a:off x="8745" y="6079"/>
                <a:ext cx="3416" cy="1455"/>
              </a:xfrm>
              <a:prstGeom prst="flowChartProcess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68867" y="2628486"/>
              <a:ext cx="8631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地方</a:t>
              </a:r>
              <a:endPara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146175" y="2898140"/>
            <a:ext cx="147002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关键语句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07975" y="2156045"/>
            <a:ext cx="8598700" cy="1978132"/>
            <a:chOff x="307975" y="1903950"/>
            <a:chExt cx="8598700" cy="1978132"/>
          </a:xfrm>
        </p:grpSpPr>
        <p:sp>
          <p:nvSpPr>
            <p:cNvPr id="31" name="流程图: 可选过程 30"/>
            <p:cNvSpPr/>
            <p:nvPr/>
          </p:nvSpPr>
          <p:spPr>
            <a:xfrm>
              <a:off x="307975" y="1903950"/>
              <a:ext cx="4047640" cy="1977015"/>
            </a:xfrm>
            <a:prstGeom prst="flowChartAlternateProcess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可选过程 31"/>
            <p:cNvSpPr/>
            <p:nvPr/>
          </p:nvSpPr>
          <p:spPr>
            <a:xfrm>
              <a:off x="4425088" y="1905067"/>
              <a:ext cx="4481587" cy="1977015"/>
            </a:xfrm>
            <a:prstGeom prst="flowChartAlternateProcess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2400" y="285750"/>
            <a:ext cx="3664585" cy="24707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5" y="2524125"/>
            <a:ext cx="2670810" cy="1648460"/>
          </a:xfrm>
          <a:prstGeom prst="rect">
            <a:avLst/>
          </a:prstGeom>
        </p:spPr>
      </p:pic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940810" y="577850"/>
            <a:ext cx="4818380" cy="25050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indent="0" eaLnBrk="1" hangingPunct="1">
              <a:lnSpc>
                <a:spcPct val="10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明年9月，“第十九届亚运会”要在浙江杭州举行啦！有40多个国家地区来参加和游览，这正是我们向中外游客介绍祖国大好风光的好机会。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 dir="in"/>
      </p:transition>
    </mc:Choice>
    <mc:Fallback>
      <p:transition>
        <p:split orient="vert" dir="in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346" t="-10955" r="532" b="6062"/>
          <a:stretch>
            <a:fillRect/>
          </a:stretch>
        </p:blipFill>
        <p:spPr>
          <a:xfrm>
            <a:off x="237490" y="1276350"/>
            <a:ext cx="2411095" cy="2839720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85" y="376555"/>
            <a:ext cx="1264920" cy="1480820"/>
          </a:xfrm>
          <a:prstGeom prst="rect">
            <a:avLst/>
          </a:prstGeom>
        </p:spPr>
      </p:pic>
      <p:sp>
        <p:nvSpPr>
          <p:cNvPr id="8" name="文本框 7" descr="7b0a2020202022776f7264617274223a20227b5c2269645c223a32353030323633332c5c227469645c223a31333436357d220a7d0a"/>
          <p:cNvSpPr txBox="1"/>
          <p:nvPr/>
        </p:nvSpPr>
        <p:spPr>
          <a:xfrm>
            <a:off x="2580640" y="846455"/>
            <a:ext cx="5638800" cy="1010920"/>
          </a:xfrm>
          <a:prstGeom prst="rect">
            <a:avLst/>
          </a:prstGeom>
          <a:noFill/>
        </p:spPr>
        <p:txBody>
          <a:bodyPr wrap="square" rtlCol="0" anchor="t">
            <a:prstTxWarp prst="textArchUp">
              <a:avLst/>
            </a:prstTxWarp>
            <a:noAutofit/>
            <a:scene3d>
              <a:camera prst="obliqueBottomLeft"/>
              <a:lightRig rig="flat" dir="t"/>
            </a:scene3d>
            <a:sp3d extrusionH="140677" contourW="4689" prstMaterial="matte">
              <a:extrusionClr>
                <a:srgbClr val="8D2126"/>
              </a:extrusionClr>
              <a:contourClr>
                <a:srgbClr val="932A2F"/>
              </a:contourClr>
            </a:sp3d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6000" dirty="0">
                <a:ln w="12895" cmpd="sng">
                  <a:solidFill>
                    <a:srgbClr val="FC7225"/>
                  </a:solidFill>
                </a:ln>
                <a:solidFill>
                  <a:srgbClr val="E0C79F"/>
                </a:solidFill>
                <a:effectLst>
                  <a:outerShdw dist="12700" dir="5400000" algn="t" rotWithShape="0">
                    <a:srgbClr val="FC7225"/>
                  </a:outerShdw>
                </a:effectLst>
                <a:latin typeface="汉仪舒圆黑简体" panose="00020600040101010101" charset="-122"/>
                <a:ea typeface="汉仪舒圆黑简体" panose="00020600040101010101" charset="-122"/>
                <a:sym typeface="+mn-ea"/>
              </a:rPr>
              <a:t>争当金牌小导游</a:t>
            </a:r>
            <a:endParaRPr lang="zh-CN" altLang="en-US" sz="6000" dirty="0">
              <a:ln w="12895" cmpd="sng">
                <a:solidFill>
                  <a:srgbClr val="FC7225"/>
                </a:solidFill>
              </a:ln>
              <a:solidFill>
                <a:srgbClr val="E0C79F"/>
              </a:solidFill>
              <a:effectLst>
                <a:outerShdw dist="12700" dir="5400000" algn="t" rotWithShape="0">
                  <a:srgbClr val="FC7225"/>
                </a:outerShdw>
              </a:effectLst>
              <a:latin typeface="汉仪舒圆黑简体" panose="00020600040101010101" charset="-122"/>
              <a:ea typeface="汉仪舒圆黑简体" panose="00020600040101010101" charset="-122"/>
              <a:sym typeface="+mn-ea"/>
            </a:endParaRPr>
          </a:p>
        </p:txBody>
      </p:sp>
      <p:sp>
        <p:nvSpPr>
          <p:cNvPr id="9" name="文本框 8" descr="7b0a2020202022776f7264617274223a20227b5c2269645c223a32353030323439392c5c227469645c223a31333437317d220a7d0a"/>
          <p:cNvSpPr txBox="1"/>
          <p:nvPr/>
        </p:nvSpPr>
        <p:spPr>
          <a:xfrm>
            <a:off x="3573145" y="1918335"/>
            <a:ext cx="3379470" cy="1015663"/>
          </a:xfrm>
          <a:prstGeom prst="rect">
            <a:avLst/>
          </a:prstGeom>
          <a:noFill/>
          <a:ln w="38100">
            <a:solidFill>
              <a:srgbClr val="92D05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6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大展身手</a:t>
            </a:r>
            <a:endParaRPr lang="zh-CN" altLang="en-US" sz="6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r="34622"/>
          <a:stretch>
            <a:fillRect/>
          </a:stretch>
        </p:blipFill>
        <p:spPr>
          <a:xfrm>
            <a:off x="-635" y="0"/>
            <a:ext cx="9171940" cy="514487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80415" y="346710"/>
            <a:ext cx="2764011" cy="619900"/>
            <a:chOff x="1193" y="857"/>
            <a:chExt cx="3947" cy="963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3736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1826" y="867"/>
              <a:ext cx="3314" cy="9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风景明信片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69157" y="1134851"/>
            <a:ext cx="4951095" cy="3761014"/>
            <a:chOff x="4055013" y="1083310"/>
            <a:chExt cx="4951095" cy="37610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rcRect l="2346" t="-10955" r="532" b="6062"/>
            <a:stretch>
              <a:fillRect/>
            </a:stretch>
          </p:blipFill>
          <p:spPr>
            <a:xfrm>
              <a:off x="5206903" y="2452914"/>
              <a:ext cx="2030095" cy="2391410"/>
            </a:xfrm>
            <a:prstGeom prst="roundRect">
              <a:avLst/>
            </a:prstGeom>
          </p:spPr>
        </p:pic>
        <p:sp>
          <p:nvSpPr>
            <p:cNvPr id="2" name="矩形 4"/>
            <p:cNvSpPr>
              <a:spLocks noChangeArrowheads="1"/>
            </p:cNvSpPr>
            <p:nvPr/>
          </p:nvSpPr>
          <p:spPr bwMode="auto">
            <a:xfrm>
              <a:off x="4055013" y="1083310"/>
              <a:ext cx="4951095" cy="161671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92D050"/>
              </a:solidFill>
              <a:prstDash val="dashDot"/>
            </a:ln>
          </p:spPr>
          <p:txBody>
            <a:bodyPr wrap="square">
              <a:no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457200">
                <a:lnSpc>
                  <a:spcPct val="100000"/>
                </a:lnSpc>
                <a:buFont typeface="Wingdings" panose="05000000000000000000" charset="0"/>
                <a:buNone/>
              </a:pP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借助思维导图或者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表格，把你最想推荐的地方写下来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吧！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" t="1276" r="3850"/>
          <a:stretch>
            <a:fillRect/>
          </a:stretch>
        </p:blipFill>
        <p:spPr>
          <a:xfrm>
            <a:off x="662530" y="1072105"/>
            <a:ext cx="2906730" cy="39266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r="34622"/>
          <a:stretch>
            <a:fillRect/>
          </a:stretch>
        </p:blipFill>
        <p:spPr>
          <a:xfrm>
            <a:off x="0" y="-1376"/>
            <a:ext cx="9171940" cy="514487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55994" y="261685"/>
            <a:ext cx="2865120" cy="611505"/>
            <a:chOff x="1193" y="857"/>
            <a:chExt cx="4512" cy="963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4174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1826" y="867"/>
              <a:ext cx="3879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金牌小导游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8445" y="1236284"/>
            <a:ext cx="2726653" cy="3681611"/>
            <a:chOff x="1148" y="1108960"/>
            <a:chExt cx="3665089" cy="48401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rcRect l="2346" t="-10955" r="532" b="6062"/>
            <a:stretch>
              <a:fillRect/>
            </a:stretch>
          </p:blipFill>
          <p:spPr>
            <a:xfrm>
              <a:off x="93062" y="3557737"/>
              <a:ext cx="2030095" cy="2391410"/>
            </a:xfrm>
            <a:prstGeom prst="round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148" y="1108960"/>
              <a:ext cx="3665089" cy="321468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924688" y="1269523"/>
          <a:ext cx="6062980" cy="2423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834"/>
                <a:gridCol w="1172845"/>
                <a:gridCol w="1200150"/>
                <a:gridCol w="1351030"/>
                <a:gridCol w="1239820"/>
              </a:tblGrid>
              <a:tr h="13328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心动指数</a:t>
                      </a:r>
                      <a:endParaRPr lang="zh-CN" altLang="en-US" sz="32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格式正确，书写规范</a:t>
                      </a:r>
                      <a:endParaRPr lang="zh-CN" altLang="en-US" sz="2400" b="1" kern="1200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algn="l" defTabSz="6858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能</a:t>
                      </a:r>
                      <a:r>
                        <a:rPr lang="zh-CN" altLang="en-US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围绕一个意思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来写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抓住</a:t>
                      </a:r>
                      <a:r>
                        <a:rPr lang="zh-CN" altLang="en-US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景物特点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来写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algn="l" defTabSz="6858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用上有</a:t>
                      </a:r>
                      <a:r>
                        <a:rPr lang="zh-CN" altLang="en-US" sz="2400" dirty="0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新鲜感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的词句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869054">
                <a:tc>
                  <a:txBody>
                    <a:bodyPr/>
                    <a:lstStyle/>
                    <a:p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4149502" y="2985967"/>
            <a:ext cx="4640928" cy="415585"/>
            <a:chOff x="4221205" y="2256251"/>
            <a:chExt cx="4640928" cy="415585"/>
          </a:xfrm>
        </p:grpSpPr>
        <p:sp>
          <p:nvSpPr>
            <p:cNvPr id="8" name="心形 7"/>
            <p:cNvSpPr/>
            <p:nvPr/>
          </p:nvSpPr>
          <p:spPr>
            <a:xfrm>
              <a:off x="4221205" y="2256251"/>
              <a:ext cx="407527" cy="415585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心形 22"/>
            <p:cNvSpPr/>
            <p:nvPr/>
          </p:nvSpPr>
          <p:spPr>
            <a:xfrm>
              <a:off x="4736526" y="2256251"/>
              <a:ext cx="407527" cy="415585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心形 23"/>
            <p:cNvSpPr/>
            <p:nvPr/>
          </p:nvSpPr>
          <p:spPr>
            <a:xfrm>
              <a:off x="5331073" y="2256251"/>
              <a:ext cx="407527" cy="415585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心形 24"/>
            <p:cNvSpPr/>
            <p:nvPr/>
          </p:nvSpPr>
          <p:spPr>
            <a:xfrm>
              <a:off x="5846394" y="2256251"/>
              <a:ext cx="407527" cy="415585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心形 25"/>
            <p:cNvSpPr/>
            <p:nvPr/>
          </p:nvSpPr>
          <p:spPr>
            <a:xfrm>
              <a:off x="6579333" y="2256251"/>
              <a:ext cx="407527" cy="415585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>
              <a:off x="7115594" y="2256251"/>
              <a:ext cx="407527" cy="415585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心形 27"/>
            <p:cNvSpPr/>
            <p:nvPr/>
          </p:nvSpPr>
          <p:spPr>
            <a:xfrm>
              <a:off x="7932308" y="2256251"/>
              <a:ext cx="407527" cy="415585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心形 28"/>
            <p:cNvSpPr/>
            <p:nvPr/>
          </p:nvSpPr>
          <p:spPr>
            <a:xfrm>
              <a:off x="8454606" y="2256251"/>
              <a:ext cx="407527" cy="415585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4135"/>
          </a:xfrm>
          <a:prstGeom prst="rect">
            <a:avLst/>
          </a:prstGeom>
        </p:spPr>
      </p:pic>
      <p:sp>
        <p:nvSpPr>
          <p:cNvPr id="8" name="文本框 7" descr="7b0a2020202022776f7264617274223a20227b5c2269645c223a32353030323633332c5c227469645c223a31333436357d220a7d0a"/>
          <p:cNvSpPr txBox="1"/>
          <p:nvPr/>
        </p:nvSpPr>
        <p:spPr>
          <a:xfrm>
            <a:off x="2821305" y="970280"/>
            <a:ext cx="4288790" cy="1010920"/>
          </a:xfrm>
          <a:prstGeom prst="rect">
            <a:avLst/>
          </a:prstGeom>
          <a:noFill/>
        </p:spPr>
        <p:txBody>
          <a:bodyPr wrap="square" rtlCol="0" anchor="t">
            <a:prstTxWarp prst="textArchUp">
              <a:avLst/>
            </a:prstTxWarp>
            <a:noAutofit/>
            <a:scene3d>
              <a:camera prst="obliqueBottomLeft"/>
              <a:lightRig rig="flat" dir="t"/>
            </a:scene3d>
            <a:sp3d extrusionH="140677" contourW="4689" prstMaterial="matte">
              <a:extrusionClr>
                <a:srgbClr val="8D2126"/>
              </a:extrusionClr>
              <a:contourClr>
                <a:srgbClr val="932A2F"/>
              </a:contourClr>
            </a:sp3d>
          </a:bodyPr>
          <a:p>
            <a:pPr marL="342900" indent="-342900" algn="dist">
              <a:spcBef>
                <a:spcPct val="20000"/>
              </a:spcBef>
            </a:pPr>
            <a:r>
              <a:rPr lang="zh-CN" altLang="en-US" sz="8000" dirty="0">
                <a:ln w="12895" cmpd="sng">
                  <a:solidFill>
                    <a:srgbClr val="FC7225"/>
                  </a:solidFill>
                </a:ln>
                <a:solidFill>
                  <a:srgbClr val="E0C79F"/>
                </a:solidFill>
                <a:effectLst>
                  <a:outerShdw dist="12700" dir="5400000" algn="t" rotWithShape="0">
                    <a:srgbClr val="FC7225"/>
                  </a:outerShdw>
                </a:effectLst>
                <a:latin typeface="汉仪舒圆黑简体" panose="00020600040101010101" charset="-122"/>
                <a:ea typeface="汉仪舒圆黑简体" panose="00020600040101010101" charset="-122"/>
                <a:sym typeface="+mn-ea"/>
              </a:rPr>
              <a:t>世界之窗</a:t>
            </a:r>
            <a:endParaRPr lang="zh-CN" altLang="en-US" sz="8000" dirty="0">
              <a:ln w="12895" cmpd="sng">
                <a:solidFill>
                  <a:srgbClr val="FC7225"/>
                </a:solidFill>
              </a:ln>
              <a:solidFill>
                <a:srgbClr val="E0C79F"/>
              </a:solidFill>
              <a:effectLst>
                <a:outerShdw dist="12700" dir="5400000" algn="t" rotWithShape="0">
                  <a:srgbClr val="FC7225"/>
                </a:outerShdw>
              </a:effectLst>
              <a:latin typeface="汉仪舒圆黑简体" panose="00020600040101010101" charset="-122"/>
              <a:ea typeface="汉仪舒圆黑简体" panose="00020600040101010101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30275" y="1129030"/>
            <a:ext cx="7370445" cy="3769360"/>
            <a:chOff x="1465" y="1778"/>
            <a:chExt cx="11607" cy="5936"/>
          </a:xfrm>
        </p:grpSpPr>
        <p:sp>
          <p:nvSpPr>
            <p:cNvPr id="11" name="文本框 10"/>
            <p:cNvSpPr txBox="1"/>
            <p:nvPr/>
          </p:nvSpPr>
          <p:spPr>
            <a:xfrm>
              <a:off x="1465" y="1778"/>
              <a:ext cx="1257" cy="5937"/>
            </a:xfrm>
            <a:prstGeom prst="rect">
              <a:avLst/>
            </a:prstGeom>
            <a:solidFill>
              <a:srgbClr val="FFC000"/>
            </a:solidFill>
          </p:spPr>
          <p:txBody>
            <a:bodyPr vert="eaVert" wrap="square" rtlCol="0">
              <a:spAutoFit/>
            </a:bodyPr>
            <a:p>
              <a:r>
                <a:rPr lang="zh-CN" altLang="en-US" sz="4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足不出户游天下</a:t>
              </a:r>
              <a:endPara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816" y="1778"/>
              <a:ext cx="1257" cy="5937"/>
            </a:xfrm>
            <a:prstGeom prst="rect">
              <a:avLst/>
            </a:prstGeom>
            <a:solidFill>
              <a:srgbClr val="FFC000"/>
            </a:solidFill>
          </p:spPr>
          <p:txBody>
            <a:bodyPr vert="eaVert" wrap="square" rtlCol="0">
              <a:spAutoFit/>
            </a:bodyPr>
            <a:p>
              <a:r>
                <a:rPr lang="zh-CN" altLang="en-US" sz="4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美文美景</a:t>
              </a:r>
              <a:r>
                <a:rPr lang="zh-CN" altLang="en-US" sz="4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共欣赏</a:t>
              </a:r>
              <a:endPara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2625" y="1753235"/>
            <a:ext cx="8139430" cy="100076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谢谢！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 descr="7b0a2020202022776f7264617274223a20227b5c2269645c223a32353030323633332c5c227469645c223a31333436357d220a7d0a"/>
          <p:cNvSpPr txBox="1"/>
          <p:nvPr/>
        </p:nvSpPr>
        <p:spPr>
          <a:xfrm>
            <a:off x="2200910" y="1060450"/>
            <a:ext cx="5638800" cy="1010920"/>
          </a:xfrm>
          <a:prstGeom prst="rect">
            <a:avLst/>
          </a:prstGeom>
          <a:noFill/>
        </p:spPr>
        <p:txBody>
          <a:bodyPr wrap="square" rtlCol="0" anchor="t">
            <a:prstTxWarp prst="textArchUp">
              <a:avLst/>
            </a:prstTxWarp>
            <a:noAutofit/>
            <a:scene3d>
              <a:camera prst="obliqueBottomLeft"/>
              <a:lightRig rig="flat" dir="t"/>
            </a:scene3d>
            <a:sp3d extrusionH="140677" contourW="4689" prstMaterial="matte">
              <a:extrusionClr>
                <a:srgbClr val="8D2126"/>
              </a:extrusionClr>
              <a:contourClr>
                <a:srgbClr val="932A2F"/>
              </a:contourClr>
            </a:sp3d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6000" dirty="0">
                <a:ln w="12895" cmpd="sng">
                  <a:solidFill>
                    <a:srgbClr val="FC7225"/>
                  </a:solidFill>
                </a:ln>
                <a:solidFill>
                  <a:srgbClr val="E0C79F"/>
                </a:solidFill>
                <a:effectLst>
                  <a:outerShdw dist="12700" dir="5400000" algn="t" rotWithShape="0">
                    <a:srgbClr val="FC7225"/>
                  </a:outerShdw>
                </a:effectLst>
                <a:latin typeface="汉仪舒圆黑简体" panose="00020600040101010101" charset="-122"/>
                <a:ea typeface="汉仪舒圆黑简体" panose="00020600040101010101" charset="-122"/>
                <a:sym typeface="+mn-ea"/>
              </a:rPr>
              <a:t>争当金牌小导游</a:t>
            </a:r>
            <a:endParaRPr lang="zh-CN" altLang="en-US" sz="6000" dirty="0">
              <a:ln w="12895" cmpd="sng">
                <a:solidFill>
                  <a:srgbClr val="FC7225"/>
                </a:solidFill>
              </a:ln>
              <a:solidFill>
                <a:srgbClr val="E0C79F"/>
              </a:solidFill>
              <a:effectLst>
                <a:outerShdw dist="12700" dir="5400000" algn="t" rotWithShape="0">
                  <a:srgbClr val="FC7225"/>
                </a:outerShdw>
              </a:effectLst>
              <a:latin typeface="汉仪舒圆黑简体" panose="00020600040101010101" charset="-122"/>
              <a:ea typeface="汉仪舒圆黑简体" panose="0002060004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630" y="528955"/>
            <a:ext cx="1264920" cy="1480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346" t="-10955" r="532" b="6062"/>
          <a:stretch>
            <a:fillRect/>
          </a:stretch>
        </p:blipFill>
        <p:spPr>
          <a:xfrm>
            <a:off x="424815" y="2009775"/>
            <a:ext cx="2411095" cy="2839720"/>
          </a:xfrm>
          <a:prstGeom prst="round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44"/>
          <a:stretch>
            <a:fillRect/>
          </a:stretch>
        </p:blipFill>
        <p:spPr>
          <a:xfrm>
            <a:off x="4435475" y="3172460"/>
            <a:ext cx="1336040" cy="15570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7430" y="3291205"/>
            <a:ext cx="1172845" cy="1320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9"/>
          <a:stretch>
            <a:fillRect/>
          </a:stretch>
        </p:blipFill>
        <p:spPr>
          <a:xfrm>
            <a:off x="2895600" y="3007995"/>
            <a:ext cx="1203960" cy="1886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airplan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437120" y="-82550"/>
            <a:ext cx="1706880" cy="173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346" t="-10955" r="532" b="6062"/>
          <a:stretch>
            <a:fillRect/>
          </a:stretch>
        </p:blipFill>
        <p:spPr>
          <a:xfrm>
            <a:off x="237490" y="1276350"/>
            <a:ext cx="2411095" cy="2839720"/>
          </a:xfrm>
          <a:prstGeom prst="round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58085" y="1732280"/>
            <a:ext cx="5638800" cy="2383790"/>
            <a:chOff x="2458085" y="1732280"/>
            <a:chExt cx="5638800" cy="238379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2745" y="2368550"/>
              <a:ext cx="1492885" cy="1747520"/>
            </a:xfrm>
            <a:prstGeom prst="rect">
              <a:avLst/>
            </a:prstGeom>
          </p:spPr>
        </p:pic>
        <p:sp>
          <p:nvSpPr>
            <p:cNvPr id="8" name="文本框 7" descr="7b0a2020202022776f7264617274223a20227b5c2269645c223a32353030323633332c5c227469645c223a31333436357d220a7d0a"/>
            <p:cNvSpPr txBox="1"/>
            <p:nvPr/>
          </p:nvSpPr>
          <p:spPr>
            <a:xfrm>
              <a:off x="2458085" y="1732280"/>
              <a:ext cx="5638800" cy="1010920"/>
            </a:xfrm>
            <a:prstGeom prst="rect">
              <a:avLst/>
            </a:prstGeom>
            <a:noFill/>
          </p:spPr>
          <p:txBody>
            <a:bodyPr wrap="square" rtlCol="0" anchor="t">
              <a:prstTxWarp prst="textArchUp">
                <a:avLst/>
              </a:prstTxWarp>
              <a:noAutofit/>
              <a:scene3d>
                <a:camera prst="obliqueBottomLeft"/>
                <a:lightRig rig="flat" dir="t"/>
              </a:scene3d>
              <a:sp3d extrusionH="140677" contourW="4689" prstMaterial="matte">
                <a:extrusionClr>
                  <a:srgbClr val="8D2126"/>
                </a:extrusionClr>
                <a:contourClr>
                  <a:srgbClr val="932A2F"/>
                </a:contourClr>
              </a:sp3d>
            </a:bodyPr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6000" dirty="0">
                  <a:ln w="12895" cmpd="sng">
                    <a:solidFill>
                      <a:srgbClr val="FC7225"/>
                    </a:solidFill>
                  </a:ln>
                  <a:solidFill>
                    <a:srgbClr val="E0C79F"/>
                  </a:solidFill>
                  <a:effectLst>
                    <a:outerShdw dist="12700" dir="5400000" algn="t" rotWithShape="0">
                      <a:srgbClr val="FC7225"/>
                    </a:outerShdw>
                  </a:effectLst>
                  <a:latin typeface="汉仪舒圆黑简体" panose="00020600040101010101" charset="-122"/>
                  <a:ea typeface="汉仪舒圆黑简体" panose="00020600040101010101" charset="-122"/>
                  <a:sym typeface="+mn-ea"/>
                </a:rPr>
                <a:t>争当金牌小导游</a:t>
              </a:r>
              <a:endParaRPr lang="zh-CN" altLang="en-US" sz="6000" dirty="0">
                <a:ln w="12895" cmpd="sng">
                  <a:solidFill>
                    <a:srgbClr val="FC7225"/>
                  </a:solidFill>
                </a:ln>
                <a:solidFill>
                  <a:srgbClr val="E0C79F"/>
                </a:solidFill>
                <a:effectLst>
                  <a:outerShdw dist="12700" dir="5400000" algn="t" rotWithShape="0">
                    <a:srgbClr val="FC7225"/>
                  </a:outerShdw>
                </a:effectLst>
                <a:latin typeface="汉仪舒圆黑简体" panose="00020600040101010101" charset="-122"/>
                <a:ea typeface="汉仪舒圆黑简体" panose="00020600040101010101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4240" y="283845"/>
            <a:ext cx="526669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喜迎亚运·畅游山河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r="34622"/>
          <a:stretch>
            <a:fillRect/>
          </a:stretch>
        </p:blipFill>
        <p:spPr>
          <a:xfrm>
            <a:off x="-635" y="0"/>
            <a:ext cx="9171940" cy="514487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26085" y="308610"/>
            <a:ext cx="3060065" cy="611505"/>
            <a:chOff x="1193" y="857"/>
            <a:chExt cx="4819" cy="963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4297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1886" y="901"/>
              <a:ext cx="412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看图猜诗句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Picture 2" descr="http://www.lvd.cc/files/essays/2010316162559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755" y="1172845"/>
            <a:ext cx="2468880" cy="2711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2" descr="timg (2)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r="1440" b="13602"/>
          <a:stretch>
            <a:fillRect/>
          </a:stretch>
        </p:blipFill>
        <p:spPr bwMode="auto">
          <a:xfrm>
            <a:off x="2627630" y="1172210"/>
            <a:ext cx="2449195" cy="27120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 rot="0">
            <a:off x="5077460" y="1172210"/>
            <a:ext cx="4163695" cy="2712720"/>
            <a:chOff x="7996" y="1846"/>
            <a:chExt cx="6557" cy="4272"/>
          </a:xfrm>
        </p:grpSpPr>
        <p:pic>
          <p:nvPicPr>
            <p:cNvPr id="272387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l="9440" t="5169" r="10384" b="1723"/>
            <a:stretch>
              <a:fillRect/>
            </a:stretch>
          </p:blipFill>
          <p:spPr bwMode="auto">
            <a:xfrm>
              <a:off x="9997" y="1846"/>
              <a:ext cx="4557" cy="4272"/>
            </a:xfrm>
            <a:prstGeom prst="roundRect">
              <a:avLst/>
            </a:prstGeom>
            <a:ln>
              <a:noFill/>
            </a:ln>
            <a:effectLst>
              <a:reflection blurRad="6350" stA="52000" endA="300" endPos="35000" dir="5400000" sy="-100000" algn="bl" rotWithShape="0"/>
              <a:softEdge rad="112500"/>
            </a:effec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996" y="1846"/>
              <a:ext cx="3815" cy="4271"/>
            </a:xfrm>
            <a:prstGeom prst="roundRect">
              <a:avLst/>
            </a:prstGeom>
            <a:ln>
              <a:noFill/>
            </a:ln>
            <a:effectLst>
              <a:reflection blurRad="6350" stA="52000" endA="300" endPos="35000" dir="5400000" sy="-100000" algn="bl" rotWithShape="0"/>
              <a:softEdge rad="112500"/>
            </a:effec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8320" y="1033780"/>
            <a:ext cx="8042910" cy="62357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266700"/>
            <a:r>
              <a:rPr 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r>
              <a:rPr 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五光十色的海水、成群结队的鱼儿、鸟的天下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45465" y="307975"/>
            <a:ext cx="4100195" cy="611505"/>
            <a:chOff x="1193" y="857"/>
            <a:chExt cx="6637" cy="963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6637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2177" y="901"/>
              <a:ext cx="498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根据特点猜地名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04290" y="1714500"/>
            <a:ext cx="6267450" cy="2992120"/>
            <a:chOff x="2054" y="2700"/>
            <a:chExt cx="9870" cy="4712"/>
          </a:xfrm>
        </p:grpSpPr>
        <p:pic>
          <p:nvPicPr>
            <p:cNvPr id="3" name="图片 2" descr="eaf50d4eb951bf106532a4b7366400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54" y="2700"/>
              <a:ext cx="4980" cy="4712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4712" y="5625"/>
              <a:ext cx="7213" cy="822"/>
              <a:chOff x="7343" y="6019"/>
              <a:chExt cx="7213" cy="82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7343" y="6145"/>
                <a:ext cx="683" cy="301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0318" y="6019"/>
                <a:ext cx="4238" cy="822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 anchor="t">
                <a:spAutoFit/>
              </a:bodyPr>
              <a:lstStyle/>
              <a:p>
                <a:pPr indent="266700" algn="l"/>
                <a:r>
                  <a:rPr lang="zh-CN" altLang="en-US" sz="280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南海西沙群岛</a:t>
                </a:r>
                <a:endPara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  <p:cxnSp>
            <p:nvCxnSpPr>
              <p:cNvPr id="24" name="直接箭头连接符 23"/>
              <p:cNvCxnSpPr/>
              <p:nvPr/>
            </p:nvCxnSpPr>
            <p:spPr>
              <a:xfrm>
                <a:off x="7867" y="6311"/>
                <a:ext cx="2235" cy="45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21970" y="956945"/>
            <a:ext cx="8085455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algn="l"/>
            <a:r>
              <a:rPr lang="en-US" sz="32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r>
              <a:rPr lang="zh-CN" sz="32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金色的沙滩、美丽的小城、整洁的街道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04290" y="1714500"/>
            <a:ext cx="6223635" cy="2992120"/>
            <a:chOff x="2054" y="2700"/>
            <a:chExt cx="9801" cy="4712"/>
          </a:xfrm>
        </p:grpSpPr>
        <p:pic>
          <p:nvPicPr>
            <p:cNvPr id="3" name="图片 2" descr="eaf50d4eb951bf106532a4b7366400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4" y="2700"/>
              <a:ext cx="4980" cy="4712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4803" y="4705"/>
              <a:ext cx="7053" cy="980"/>
              <a:chOff x="7606" y="5068"/>
              <a:chExt cx="7053" cy="98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7606" y="5791"/>
                <a:ext cx="503" cy="257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0421" y="5068"/>
                <a:ext cx="4238" cy="822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 anchor="t">
                <a:spAutoFit/>
              </a:bodyPr>
              <a:lstStyle/>
              <a:p>
                <a:pPr indent="266700" algn="l"/>
                <a:r>
                  <a:rPr lang="zh-CN" sz="280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广东海滨小城</a:t>
                </a:r>
                <a:endPara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  <p:cxnSp>
            <p:nvCxnSpPr>
              <p:cNvPr id="14" name="直接箭头连接符 13"/>
              <p:cNvCxnSpPr/>
              <p:nvPr/>
            </p:nvCxnSpPr>
            <p:spPr>
              <a:xfrm flipV="1">
                <a:off x="8039" y="5556"/>
                <a:ext cx="2096" cy="334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545465" y="307975"/>
            <a:ext cx="4100195" cy="611505"/>
            <a:chOff x="1193" y="857"/>
            <a:chExt cx="6637" cy="963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6637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7" name="图片 7" descr="花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TextBox 30"/>
            <p:cNvSpPr txBox="1"/>
            <p:nvPr/>
          </p:nvSpPr>
          <p:spPr>
            <a:xfrm>
              <a:off x="2177" y="901"/>
              <a:ext cx="498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根据特点猜地名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58165" y="1095375"/>
            <a:ext cx="7661910" cy="52197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绿色的海洋、美丽的大花园、巨大的宝库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04290" y="1714500"/>
            <a:ext cx="6267450" cy="2992120"/>
            <a:chOff x="2054" y="2700"/>
            <a:chExt cx="9870" cy="4712"/>
          </a:xfrm>
        </p:grpSpPr>
        <p:pic>
          <p:nvPicPr>
            <p:cNvPr id="5" name="图片 4" descr="eaf50d4eb951bf106532a4b7366400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4" y="2700"/>
              <a:ext cx="4980" cy="4712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5590" y="3055"/>
              <a:ext cx="6335" cy="822"/>
              <a:chOff x="7606" y="5325"/>
              <a:chExt cx="6335" cy="822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7606" y="5497"/>
                <a:ext cx="683" cy="282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9703" y="5325"/>
                <a:ext cx="4238" cy="822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 anchor="t">
                <a:spAutoFit/>
              </a:bodyPr>
              <a:lstStyle/>
              <a:p>
                <a:pPr indent="266700" algn="l"/>
                <a:r>
                  <a:rPr lang="zh-CN" altLang="en-US" sz="280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东北小兴安岭</a:t>
                </a:r>
                <a:endPara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  <p:cxnSp>
            <p:nvCxnSpPr>
              <p:cNvPr id="14" name="直接箭头连接符 13"/>
              <p:cNvCxnSpPr/>
              <p:nvPr/>
            </p:nvCxnSpPr>
            <p:spPr>
              <a:xfrm flipV="1">
                <a:off x="8154" y="5517"/>
                <a:ext cx="1453" cy="13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545465" y="307975"/>
            <a:ext cx="4100195" cy="611505"/>
            <a:chOff x="1193" y="857"/>
            <a:chExt cx="6637" cy="963"/>
          </a:xfrm>
        </p:grpSpPr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6637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9" name="图片 7" descr="花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TextBox 30"/>
            <p:cNvSpPr txBox="1"/>
            <p:nvPr/>
          </p:nvSpPr>
          <p:spPr>
            <a:xfrm>
              <a:off x="2177" y="901"/>
              <a:ext cx="498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根据特点猜地名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8285" y="309245"/>
            <a:ext cx="9015730" cy="4524375"/>
            <a:chOff x="391" y="487"/>
            <a:chExt cx="14198" cy="7125"/>
          </a:xfrm>
        </p:grpSpPr>
        <p:grpSp>
          <p:nvGrpSpPr>
            <p:cNvPr id="2" name="组合 1"/>
            <p:cNvGrpSpPr/>
            <p:nvPr/>
          </p:nvGrpSpPr>
          <p:grpSpPr>
            <a:xfrm>
              <a:off x="391" y="487"/>
              <a:ext cx="14199" cy="4269"/>
              <a:chOff x="391" y="487"/>
              <a:chExt cx="14199" cy="4269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162" y="1296"/>
                <a:ext cx="5443" cy="346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5" y="1297"/>
                <a:ext cx="5527" cy="3434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7172" name="TextBox 6"/>
              <p:cNvSpPr txBox="1">
                <a:spLocks noChangeArrowheads="1"/>
              </p:cNvSpPr>
              <p:nvPr/>
            </p:nvSpPr>
            <p:spPr bwMode="auto">
              <a:xfrm>
                <a:off x="391" y="487"/>
                <a:ext cx="10742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en-US" altLang="zh-CN" sz="28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《</a:t>
                </a:r>
                <a:r>
                  <a:rPr lang="zh-CN" altLang="en-US" sz="28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富饶的西沙群岛</a:t>
                </a:r>
                <a:r>
                  <a:rPr lang="en-US" altLang="zh-CN" sz="28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》</a:t>
                </a:r>
                <a:endParaRPr lang="en-US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58" name="TextBox 8"/>
              <p:cNvSpPr txBox="1">
                <a:spLocks noChangeArrowheads="1"/>
              </p:cNvSpPr>
              <p:nvPr/>
            </p:nvSpPr>
            <p:spPr bwMode="auto">
              <a:xfrm>
                <a:off x="8730" y="520"/>
                <a:ext cx="5861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《</a:t>
                </a:r>
                <a:r>
                  <a:rPr lang="zh-CN" altLang="en-US" sz="28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海滨小城</a:t>
                </a:r>
                <a:r>
                  <a:rPr lang="en-US" altLang="zh-CN" sz="28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》</a:t>
                </a:r>
                <a:endParaRPr lang="en-US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138" y="4168"/>
              <a:ext cx="6485" cy="3444"/>
              <a:chOff x="4138" y="4168"/>
              <a:chExt cx="6485" cy="3444"/>
            </a:xfrm>
          </p:grpSpPr>
          <p:pic>
            <p:nvPicPr>
              <p:cNvPr id="18" name="图片 17" descr="dc54564e9258d1095eaf318bda58ccbf6c814dbf.jpg"/>
              <p:cNvPicPr>
                <a:picLocks noChangeAspect="1"/>
              </p:cNvPicPr>
              <p:nvPr/>
            </p:nvPicPr>
            <p:blipFill>
              <a:blip r:embed="rId3" cstate="print"/>
              <a:srcRect b="11663"/>
              <a:stretch>
                <a:fillRect/>
              </a:stretch>
            </p:blipFill>
            <p:spPr>
              <a:xfrm>
                <a:off x="4138" y="4168"/>
                <a:ext cx="6123" cy="3444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2056" name="TextBox 10"/>
              <p:cNvSpPr txBox="1">
                <a:spLocks noChangeArrowheads="1"/>
              </p:cNvSpPr>
              <p:nvPr/>
            </p:nvSpPr>
            <p:spPr bwMode="auto">
              <a:xfrm>
                <a:off x="4617" y="4206"/>
                <a:ext cx="6006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《</a:t>
                </a:r>
                <a:r>
                  <a:rPr lang="zh-CN" altLang="en-US" sz="28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美丽的小兴安岭</a:t>
                </a:r>
                <a:r>
                  <a:rPr lang="en-US" altLang="zh-CN" sz="28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》</a:t>
                </a:r>
                <a:endParaRPr lang="en-US" altLang="zh-CN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8515" y="324485"/>
            <a:ext cx="3874135" cy="611505"/>
            <a:chOff x="1193" y="857"/>
            <a:chExt cx="6101" cy="963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1193" y="857"/>
              <a:ext cx="6101" cy="963"/>
            </a:xfrm>
            <a:prstGeom prst="wedgeRoundRectCallout">
              <a:avLst>
                <a:gd name="adj1" fmla="val 23711"/>
                <a:gd name="adj2" fmla="val -50143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endParaRPr>
            </a:p>
          </p:txBody>
        </p:sp>
        <p:pic>
          <p:nvPicPr>
            <p:cNvPr id="8328" name="图片 7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3" y="857"/>
              <a:ext cx="693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29" name="TextBox 30"/>
            <p:cNvSpPr txBox="1"/>
            <p:nvPr/>
          </p:nvSpPr>
          <p:spPr>
            <a:xfrm>
              <a:off x="1886" y="957"/>
              <a:ext cx="540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你最喜欢哪篇课文？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0705" y="1069340"/>
            <a:ext cx="7785735" cy="2901950"/>
            <a:chOff x="883" y="1684"/>
            <a:chExt cx="12261" cy="4570"/>
          </a:xfrm>
        </p:grpSpPr>
        <p:pic>
          <p:nvPicPr>
            <p:cNvPr id="3" name="图片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883" y="1820"/>
              <a:ext cx="11015" cy="44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7654" y="1684"/>
              <a:ext cx="549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《美丽的小兴安岭》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PLACING_PICTURE_USER_VIEWPORT" val="{&quot;height&quot;:5432,&quot;width&quot;:3468}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UNIT_PLACING_PICTURE_USER_VIEWPORT" val="{&quot;height&quot;:3905,&quot;width&quot;:5770.814173228347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WM_UNIT_PLACING_PICTURE_USER_VIEWPORT" val="{&quot;height&quot;:8102.1669291338585,&quot;width&quot;:14444}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SPECIAL_SOURCE" val="bdnull"/>
</p:tagLst>
</file>

<file path=ppt/tags/tag65.xml><?xml version="1.0" encoding="utf-8"?>
<p:tagLst xmlns:p="http://schemas.openxmlformats.org/presentationml/2006/main">
  <p:tag name="KSO_WM_UNIT_PLACING_PICTURE_USER_VIEWPORT" val="{&quot;height&quot;:3752,&quot;width&quot;:8954}"/>
</p:tagLst>
</file>

<file path=ppt/tags/tag66.xml><?xml version="1.0" encoding="utf-8"?>
<p:tagLst xmlns:p="http://schemas.openxmlformats.org/presentationml/2006/main">
  <p:tag name="KSO_WM_UNIT_PLACING_PICTURE_USER_VIEWPORT" val="{&quot;height&quot;:13995,&quot;width&quot;:11040}"/>
</p:tagLst>
</file>

<file path=ppt/tags/tag67.xml><?xml version="1.0" encoding="utf-8"?>
<p:tagLst xmlns:p="http://schemas.openxmlformats.org/presentationml/2006/main">
  <p:tag name="KSO_WM_UNIT_PLACING_PICTURE_USER_VIEWPORT" val="{&quot;height&quot;:3905,&quot;width&quot;:5770.814173228347}"/>
</p:tagLst>
</file>

<file path=ppt/tags/tag68.xml><?xml version="1.0" encoding="utf-8"?>
<p:tagLst xmlns:p="http://schemas.openxmlformats.org/presentationml/2006/main">
  <p:tag name="KSO_WM_UNIT_TABLE_BEAUTIFY" val="smartTable{eeb11208-33ea-4800-b237-927c53aac496}"/>
</p:tagLst>
</file>

<file path=ppt/tags/tag69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UNIT_PLACING_PICTURE_USER_VIEWPORT" val="{&quot;height&quot;:3905,&quot;width&quot;:5770.814173228347}"/>
</p:tagLst>
</file>

<file path=ppt/tags/tag72.xml><?xml version="1.0" encoding="utf-8"?>
<p:tagLst xmlns:p="http://schemas.openxmlformats.org/presentationml/2006/main">
  <p:tag name="KSO_WM_UNIT_TABLE_BEAUTIFY" val="smartTable{722c9d10-3860-4dc3-af63-9125305b02bc}"/>
</p:tagLst>
</file>

<file path=ppt/tags/tag73.xml><?xml version="1.0" encoding="utf-8"?>
<p:tagLst xmlns:p="http://schemas.openxmlformats.org/presentationml/2006/main">
  <p:tag name="KSO_WM_UNIT_PLACING_PICTURE_USER_VIEWPORT" val="{&quot;height&quot;:5432,&quot;width&quot;:3468}"/>
</p:tagLst>
</file>

<file path=ppt/tags/tag74.xml><?xml version="1.0" encoding="utf-8"?>
<p:tagLst xmlns:p="http://schemas.openxmlformats.org/presentationml/2006/main">
  <p:tag name="KSO_WPP_MARK_KEY" val="5c26f426-f8af-43bc-9ced-9529f7747be8"/>
  <p:tag name="COMMONDATA" val="eyJoZGlkIjoiNzUxOTVkN2ZmMjVjM2EzNTY4MWNhM2I2OGZkMjAyOT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1356</Words>
  <Application>WPS 演示</Application>
  <PresentationFormat>全屏显示(16:9)</PresentationFormat>
  <Paragraphs>194</Paragraphs>
  <Slides>24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楷体</vt:lpstr>
      <vt:lpstr>汉仪舒圆黑简体</vt:lpstr>
      <vt:lpstr>Times New Roman</vt:lpstr>
      <vt:lpstr>隶书</vt:lpstr>
      <vt:lpstr>黑体</vt:lpstr>
      <vt:lpstr>Calibri</vt:lpstr>
      <vt:lpstr>Arial Unicode MS</vt:lpstr>
      <vt:lpstr>仿宋</vt:lpstr>
      <vt:lpstr>Wingdings</vt:lpstr>
      <vt:lpstr>Calibri</vt:lpstr>
      <vt:lpstr>Times New Roman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方方课堂 www.ffketang.com  微信：xiaomoguff</dc:title>
  <dc:creator>方方课堂 www.ffketang.com  微信：xiaomoguff</dc:creator>
  <dc:description>方方课堂 www.ffketang.com  微信：xiaomoguff</dc:description>
  <dc:subject>方方课堂 www.ffketang.com  微信：xiaomoguff</dc:subject>
  <cp:category>方方课堂 www.ffketang.com  微信：xiaomoguff</cp:category>
  <cp:lastModifiedBy>梦阳</cp:lastModifiedBy>
  <cp:revision>100</cp:revision>
  <dcterms:created xsi:type="dcterms:W3CDTF">2020-08-24T11:07:00Z</dcterms:created>
  <dcterms:modified xsi:type="dcterms:W3CDTF">2022-12-01T00:57:29Z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2052-11.1.0.12975</vt:lpwstr>
  </property>
  <property fmtid="{D5CDD505-2E9C-101B-9397-08002B2CF9AE}" pid="3" name="ICV">
    <vt:lpwstr>54AE6C8767BF426E9E10465C7556D8BD</vt:lpwstr>
  </property>
</Properties>
</file>